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6858000" cx="12192000"/>
  <p:notesSz cx="6858000" cy="9144000"/>
  <p:embeddedFontLst>
    <p:embeddedFont>
      <p:font typeface="Century Gothic"/>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5" roundtripDataSignature="AMtx7mjqfK9OZSh9QCJ83IFghqS+HZ5yy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CenturyGothic-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CenturyGothic-italic.fntdata"/><Relationship Id="rId10" Type="http://schemas.openxmlformats.org/officeDocument/2006/relationships/slide" Target="slides/slide6.xml"/><Relationship Id="rId32" Type="http://schemas.openxmlformats.org/officeDocument/2006/relationships/font" Target="fonts/CenturyGothic-bold.fntdata"/><Relationship Id="rId13" Type="http://schemas.openxmlformats.org/officeDocument/2006/relationships/slide" Target="slides/slide9.xml"/><Relationship Id="rId35" Type="http://customschemas.google.com/relationships/presentationmetadata" Target="metadata"/><Relationship Id="rId12" Type="http://schemas.openxmlformats.org/officeDocument/2006/relationships/slide" Target="slides/slide8.xml"/><Relationship Id="rId34" Type="http://schemas.openxmlformats.org/officeDocument/2006/relationships/font" Target="fonts/CenturyGothic-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Eta² (η²) — Effect size - The proportion of the </a:t>
            </a:r>
            <a:r>
              <a:rPr b="1" i="1" lang="en-US"/>
              <a:t>total variation</a:t>
            </a:r>
            <a:r>
              <a:rPr b="1" lang="en-US"/>
              <a:t> in a trait that’s explained by LUH type.</a:t>
            </a:r>
            <a:endParaRPr/>
          </a:p>
          <a:p>
            <a:pPr indent="0" lvl="0" marL="0" rtl="0" algn="l">
              <a:spcBef>
                <a:spcPts val="0"/>
              </a:spcBef>
              <a:spcAft>
                <a:spcPts val="0"/>
              </a:spcAft>
              <a:buNone/>
            </a:pPr>
            <a:r>
              <a:rPr b="1" lang="en-US"/>
              <a:t>From where: Calculated from the one‑way ANOVA as:</a:t>
            </a:r>
            <a:endParaRPr/>
          </a:p>
          <a:p>
            <a:pPr indent="0" lvl="0" marL="0" rtl="0" algn="l">
              <a:spcBef>
                <a:spcPts val="0"/>
              </a:spcBef>
              <a:spcAft>
                <a:spcPts val="0"/>
              </a:spcAft>
              <a:buNone/>
            </a:pPr>
            <a:r>
              <a:rPr b="1" lang="en-US"/>
              <a:t>\eta^2 = \frac{\text{SS}_{\text{between LUHs}}}{\text{SS}_{\text{total}}}</a:t>
            </a:r>
            <a:endParaRPr/>
          </a:p>
          <a:p>
            <a:pPr indent="0" lvl="0" marL="0" rtl="0" algn="l">
              <a:spcBef>
                <a:spcPts val="0"/>
              </a:spcBef>
              <a:spcAft>
                <a:spcPts val="0"/>
              </a:spcAft>
              <a:buNone/>
            </a:pPr>
            <a:r>
              <a:rPr b="1" lang="en-US"/>
              <a:t>Interpretation:</a:t>
            </a:r>
            <a:endParaRPr/>
          </a:p>
          <a:p>
            <a:pPr indent="0" lvl="1" marL="457200" rtl="0" algn="l">
              <a:spcBef>
                <a:spcPts val="0"/>
              </a:spcBef>
              <a:spcAft>
                <a:spcPts val="0"/>
              </a:spcAft>
              <a:buNone/>
            </a:pPr>
            <a:r>
              <a:rPr b="1" lang="en-US"/>
              <a:t>0.00 → LUH explains none of the variation in the trait.</a:t>
            </a:r>
            <a:endParaRPr/>
          </a:p>
          <a:p>
            <a:pPr indent="0" lvl="1" marL="457200" rtl="0" algn="l">
              <a:spcBef>
                <a:spcPts val="0"/>
              </a:spcBef>
              <a:spcAft>
                <a:spcPts val="0"/>
              </a:spcAft>
              <a:buNone/>
            </a:pPr>
            <a:r>
              <a:rPr b="1" lang="en-US"/>
              <a:t>0.50 → half the variation in that trait is explained by LUH differences.</a:t>
            </a:r>
            <a:endParaRPr/>
          </a:p>
          <a:p>
            <a:pPr indent="0" lvl="1" marL="457200" rtl="0" algn="l">
              <a:spcBef>
                <a:spcPts val="0"/>
              </a:spcBef>
              <a:spcAft>
                <a:spcPts val="0"/>
              </a:spcAft>
              <a:buNone/>
            </a:pPr>
            <a:r>
              <a:rPr b="1" lang="en-US"/>
              <a:t>1.00 → LUH explains all the variation (perfect separation).</a:t>
            </a:r>
            <a:endParaRPr/>
          </a:p>
          <a:p>
            <a:pPr indent="0" lvl="0" marL="0" rtl="0" algn="l">
              <a:spcBef>
                <a:spcPts val="0"/>
              </a:spcBef>
              <a:spcAft>
                <a:spcPts val="0"/>
              </a:spcAft>
              <a:buNone/>
            </a:pPr>
            <a:r>
              <a:rPr b="1" lang="en-US"/>
              <a:t>In plain language: Bigger η² means the LUH categories really matter for that trait.</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p‑value — From the one‑way ANOVA F‑test</a:t>
            </a:r>
            <a:endParaRPr/>
          </a:p>
          <a:p>
            <a:pPr indent="0" lvl="0" marL="0" rtl="0" algn="l">
              <a:spcBef>
                <a:spcPts val="0"/>
              </a:spcBef>
              <a:spcAft>
                <a:spcPts val="0"/>
              </a:spcAft>
              <a:buNone/>
            </a:pPr>
            <a:r>
              <a:rPr b="1" lang="en-US"/>
              <a:t>probability of seeing LUH group differences at least as large as what you observed if there were </a:t>
            </a:r>
            <a:r>
              <a:rPr b="1" i="1" lang="en-US"/>
              <a:t>no real LUH effect</a:t>
            </a:r>
            <a:r>
              <a:rPr b="1" lang="en-US"/>
              <a:t> (null hypothesis true).</a:t>
            </a:r>
            <a:endParaRPr/>
          </a:p>
          <a:p>
            <a:pPr indent="0" lvl="0" marL="0" rtl="0" algn="l">
              <a:spcBef>
                <a:spcPts val="0"/>
              </a:spcBef>
              <a:spcAft>
                <a:spcPts val="0"/>
              </a:spcAft>
              <a:buNone/>
            </a:pPr>
            <a:r>
              <a:rPr b="1" lang="en-US"/>
              <a:t>From where: Comes from the ANOVA model trait ~ LUH.</a:t>
            </a:r>
            <a:endParaRPr/>
          </a:p>
          <a:p>
            <a:pPr indent="0" lvl="0" marL="0" rtl="0" algn="l">
              <a:spcBef>
                <a:spcPts val="0"/>
              </a:spcBef>
              <a:spcAft>
                <a:spcPts val="0"/>
              </a:spcAft>
              <a:buNone/>
            </a:pPr>
            <a:r>
              <a:rPr b="1" lang="en-US"/>
              <a:t>Interpretation:</a:t>
            </a:r>
            <a:endParaRPr/>
          </a:p>
          <a:p>
            <a:pPr indent="0" lvl="1" marL="457200" rtl="0" algn="l">
              <a:spcBef>
                <a:spcPts val="0"/>
              </a:spcBef>
              <a:spcAft>
                <a:spcPts val="0"/>
              </a:spcAft>
              <a:buNone/>
            </a:pPr>
            <a:r>
              <a:rPr b="1" lang="en-US"/>
              <a:t>If p &lt; 0.05 → the LUH means differ significantly (we reject the null hypothesis).</a:t>
            </a:r>
            <a:endParaRPr/>
          </a:p>
          <a:p>
            <a:pPr indent="0" lvl="1" marL="457200" rtl="0" algn="l">
              <a:spcBef>
                <a:spcPts val="0"/>
              </a:spcBef>
              <a:spcAft>
                <a:spcPts val="0"/>
              </a:spcAft>
              <a:buNone/>
            </a:pPr>
            <a:r>
              <a:rPr b="1" lang="en-US"/>
              <a:t>If p ≥ 0.05 → the differences could plausibly be due to random variation.</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Avg var within — Average within‑LUH variance</a:t>
            </a:r>
            <a:endParaRPr/>
          </a:p>
          <a:p>
            <a:pPr indent="0" lvl="0" marL="0" rtl="0" algn="l">
              <a:spcBef>
                <a:spcPts val="0"/>
              </a:spcBef>
              <a:spcAft>
                <a:spcPts val="0"/>
              </a:spcAft>
              <a:buNone/>
            </a:pPr>
            <a:r>
              <a:rPr b="1" lang="en-US"/>
              <a:t>For each LUH, calculated the variance of a trait among its plots, then took the average of those variances across LUHs.</a:t>
            </a:r>
            <a:endParaRPr/>
          </a:p>
          <a:p>
            <a:pPr indent="0" lvl="0" marL="0" rtl="0" algn="l">
              <a:spcBef>
                <a:spcPts val="0"/>
              </a:spcBef>
              <a:spcAft>
                <a:spcPts val="0"/>
              </a:spcAft>
              <a:buNone/>
            </a:pPr>
            <a:r>
              <a:rPr b="1" lang="en-US"/>
              <a:t>Interpretation:</a:t>
            </a:r>
            <a:endParaRPr/>
          </a:p>
          <a:p>
            <a:pPr indent="0" lvl="1" marL="457200" rtl="0" algn="l">
              <a:spcBef>
                <a:spcPts val="0"/>
              </a:spcBef>
              <a:spcAft>
                <a:spcPts val="0"/>
              </a:spcAft>
              <a:buNone/>
            </a:pPr>
            <a:r>
              <a:rPr b="1" lang="en-US"/>
              <a:t>Low value → plots in the same LUH are similar for that trait (low within‑group noise).</a:t>
            </a:r>
            <a:endParaRPr/>
          </a:p>
          <a:p>
            <a:pPr indent="0" lvl="1" marL="457200" rtl="0" algn="l">
              <a:spcBef>
                <a:spcPts val="0"/>
              </a:spcBef>
              <a:spcAft>
                <a:spcPts val="0"/>
              </a:spcAft>
              <a:buNone/>
            </a:pPr>
            <a:r>
              <a:rPr b="1" lang="en-US"/>
              <a:t>High value → LUH members are very different from each other for that trait (high within‑group noise).</a:t>
            </a:r>
            <a:endParaRPr/>
          </a:p>
          <a:p>
            <a:pPr indent="0" lvl="0" marL="0" rtl="0" algn="l">
              <a:spcBef>
                <a:spcPts val="0"/>
              </a:spcBef>
              <a:spcAft>
                <a:spcPts val="0"/>
              </a:spcAft>
              <a:buNone/>
            </a:pPr>
            <a:r>
              <a:rPr b="1" lang="en-US"/>
              <a:t>Why it matters: Even if η² is high, a high within‑group variance can mean the trait is less reliable for classification — your “score” (η² ÷ avg var within) accounts for this.</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US"/>
              <a:t>How they work together</a:t>
            </a:r>
            <a:endParaRPr/>
          </a:p>
          <a:p>
            <a:pPr indent="0" lvl="0" marL="0" rtl="0" algn="l">
              <a:spcBef>
                <a:spcPts val="0"/>
              </a:spcBef>
              <a:spcAft>
                <a:spcPts val="0"/>
              </a:spcAft>
              <a:buNone/>
            </a:pPr>
            <a:r>
              <a:rPr b="1" lang="en-US"/>
              <a:t>η² tells you the </a:t>
            </a:r>
            <a:r>
              <a:rPr b="1" i="1" lang="en-US"/>
              <a:t>strength</a:t>
            </a:r>
            <a:r>
              <a:rPr b="1" lang="en-US"/>
              <a:t> of LUH separation (signal).</a:t>
            </a:r>
            <a:endParaRPr/>
          </a:p>
          <a:p>
            <a:pPr indent="0" lvl="0" marL="0" rtl="0" algn="l">
              <a:spcBef>
                <a:spcPts val="0"/>
              </a:spcBef>
              <a:spcAft>
                <a:spcPts val="0"/>
              </a:spcAft>
              <a:buNone/>
            </a:pPr>
            <a:r>
              <a:rPr b="1" lang="en-US"/>
              <a:t>p‑value tells you whether that signal is statistically reliable.</a:t>
            </a:r>
            <a:endParaRPr/>
          </a:p>
          <a:p>
            <a:pPr indent="0" lvl="0" marL="0" rtl="0" algn="l">
              <a:spcBef>
                <a:spcPts val="0"/>
              </a:spcBef>
              <a:spcAft>
                <a:spcPts val="0"/>
              </a:spcAft>
              <a:buNone/>
            </a:pPr>
            <a:r>
              <a:rPr b="1" lang="en-US"/>
              <a:t>Avg var within tells you how </a:t>
            </a:r>
            <a:r>
              <a:rPr b="1" i="1" lang="en-US"/>
              <a:t>consistent</a:t>
            </a:r>
            <a:r>
              <a:rPr b="1" lang="en-US"/>
              <a:t> the trait is within each LUH (noise).</a:t>
            </a:r>
            <a:endParaRPr/>
          </a:p>
        </p:txBody>
      </p:sp>
      <p:sp>
        <p:nvSpPr>
          <p:cNvPr id="235" name="Google Shape;23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ad0de9c436_0_1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g3ad0de9c436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ac5310ffe7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ac5310ffe7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Font typeface="Arial"/>
              <a:buNone/>
            </a:pPr>
            <a:r>
              <a:rPr lang="en-US" sz="1300">
                <a:solidFill>
                  <a:srgbClr val="3F3F3F"/>
                </a:solidFill>
                <a:latin typeface="Century Gothic"/>
                <a:ea typeface="Century Gothic"/>
                <a:cs typeface="Century Gothic"/>
                <a:sym typeface="Century Gothic"/>
              </a:rPr>
              <a:t>Work with Nature (WN) manages approximately 289 hectares of largely secondary rainforest with different land use histories:</a:t>
            </a:r>
            <a:endParaRPr sz="700">
              <a:solidFill>
                <a:srgbClr val="3F3F3F"/>
              </a:solidFill>
              <a:latin typeface="Century Gothic"/>
              <a:ea typeface="Century Gothic"/>
              <a:cs typeface="Century Gothic"/>
              <a:sym typeface="Century Gothic"/>
            </a:endParaRPr>
          </a:p>
          <a:p>
            <a:pPr indent="0" lvl="0" marL="0" rtl="0" algn="l">
              <a:spcBef>
                <a:spcPts val="1000"/>
              </a:spcBef>
              <a:spcAft>
                <a:spcPts val="0"/>
              </a:spcAft>
              <a:buClr>
                <a:schemeClr val="dk1"/>
              </a:buClr>
              <a:buSzPts val="2400"/>
              <a:buFont typeface="Arial"/>
              <a:buNone/>
            </a:pPr>
            <a:r>
              <a:rPr i="1" lang="en-US" sz="1300">
                <a:solidFill>
                  <a:srgbClr val="3F3F3F"/>
                </a:solidFill>
                <a:latin typeface="Century Gothic"/>
                <a:ea typeface="Century Gothic"/>
                <a:cs typeface="Century Gothic"/>
                <a:sym typeface="Century Gothic"/>
              </a:rPr>
              <a:t>old growth forest, regenerated but selective logged, naturally regenerated, actively reforested and </a:t>
            </a:r>
            <a:r>
              <a:rPr lang="en-US" sz="1300">
                <a:solidFill>
                  <a:srgbClr val="3F3F3F"/>
                </a:solidFill>
                <a:latin typeface="Century Gothic"/>
                <a:ea typeface="Century Gothic"/>
                <a:cs typeface="Century Gothic"/>
                <a:sym typeface="Century Gothic"/>
              </a:rPr>
              <a:t>Vochysia </a:t>
            </a:r>
            <a:r>
              <a:rPr i="1" lang="en-US" sz="1300">
                <a:solidFill>
                  <a:srgbClr val="3F3F3F"/>
                </a:solidFill>
                <a:latin typeface="Century Gothic"/>
                <a:ea typeface="Century Gothic"/>
                <a:cs typeface="Century Gothic"/>
                <a:sym typeface="Century Gothic"/>
              </a:rPr>
              <a:t>plantation</a:t>
            </a:r>
            <a:endParaRPr sz="700">
              <a:solidFill>
                <a:srgbClr val="3F3F3F"/>
              </a:solidFill>
              <a:latin typeface="Century Gothic"/>
              <a:ea typeface="Century Gothic"/>
              <a:cs typeface="Century Gothic"/>
              <a:sym typeface="Century Gothic"/>
            </a:endParaRPr>
          </a:p>
          <a:p>
            <a:pPr indent="0" lvl="0" marL="0" rtl="0" algn="l">
              <a:spcBef>
                <a:spcPts val="0"/>
              </a:spcBef>
              <a:spcAft>
                <a:spcPts val="0"/>
              </a:spcAft>
              <a:buNone/>
            </a:pPr>
            <a:r>
              <a:t/>
            </a:r>
            <a:endParaRPr/>
          </a:p>
        </p:txBody>
      </p:sp>
      <p:sp>
        <p:nvSpPr>
          <p:cNvPr id="110" name="Google Shape;110;g3ac5310ffe7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apparent drop in PC1’s % variance is just a result of including more traits with different information, which spreads variance over more components. The PCA is still just as valid — it’s now giving a richer, more balanced view of trait space.</a:t>
            </a:r>
            <a:endParaRPr/>
          </a:p>
        </p:txBody>
      </p:sp>
      <p:sp>
        <p:nvSpPr>
          <p:cNvPr id="282" name="Google Shape;282;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No strong statistical support</a:t>
            </a:r>
            <a:r>
              <a:rPr lang="en-US"/>
              <a:t> for either LUH identity in the distance‑based permutation test. LDA gives a modest lean towards NR, but not strong enough to override the lack of significance.</a:t>
            </a:r>
            <a:endParaRPr/>
          </a:p>
          <a:p>
            <a:pPr indent="0" lvl="0" marL="0" rtl="0" algn="l">
              <a:spcBef>
                <a:spcPts val="0"/>
              </a:spcBef>
              <a:spcAft>
                <a:spcPts val="0"/>
              </a:spcAft>
              <a:buNone/>
            </a:pPr>
            <a:r>
              <a:rPr lang="en-US"/>
              <a:t>In ecological terms: PPOG1 sits </a:t>
            </a:r>
            <a:r>
              <a:rPr b="1" lang="en-US"/>
              <a:t>between the NR and OG “clouds”</a:t>
            </a:r>
            <a:r>
              <a:rPr lang="en-US"/>
              <a:t> in trait space, with only a subtle pull towards NR.</a:t>
            </a:r>
            <a:endParaRPr/>
          </a:p>
          <a:p>
            <a:pPr indent="0" lvl="0" marL="0" rtl="0" algn="l">
              <a:spcBef>
                <a:spcPts val="0"/>
              </a:spcBef>
              <a:spcAft>
                <a:spcPts val="0"/>
              </a:spcAft>
              <a:buNone/>
            </a:pPr>
            <a:r>
              <a:t/>
            </a:r>
            <a:endParaRPr/>
          </a:p>
        </p:txBody>
      </p:sp>
      <p:sp>
        <p:nvSpPr>
          <p:cNvPr id="290" name="Google Shape;29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All three statistical checks agree: PPOG1 clusters with OG, not NR, in the tested trait space — no support for re‑labelling as NR.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Distances</a:t>
            </a:r>
            <a:r>
              <a:rPr lang="en-US"/>
              <a:t>: PPOG1 is numerically </a:t>
            </a:r>
            <a:r>
              <a:rPr i="1" lang="en-US"/>
              <a:t>closer</a:t>
            </a:r>
            <a:r>
              <a:rPr lang="en-US"/>
              <a:t> to OG than NR (Δ positive). </a:t>
            </a:r>
            <a:r>
              <a:rPr b="1" lang="en-US"/>
              <a:t>Permutation test</a:t>
            </a:r>
            <a:r>
              <a:rPr lang="en-US"/>
              <a:t>: Large p‑values → no evidence that PPOG1 is unusually close to NR.</a:t>
            </a:r>
            <a:endParaRPr/>
          </a:p>
          <a:p>
            <a:pPr indent="0" lvl="0" marL="0" rtl="0" algn="l">
              <a:spcBef>
                <a:spcPts val="0"/>
              </a:spcBef>
              <a:spcAft>
                <a:spcPts val="0"/>
              </a:spcAft>
              <a:buNone/>
            </a:pPr>
            <a:r>
              <a:rPr b="1" lang="en-US"/>
              <a:t>LDA posterior</a:t>
            </a:r>
            <a:r>
              <a:rPr lang="en-US"/>
              <a:t>: 100 % OG, 0 % NR → the traits classify it firmly as OG.</a:t>
            </a:r>
            <a:endParaRPr/>
          </a:p>
        </p:txBody>
      </p:sp>
      <p:sp>
        <p:nvSpPr>
          <p:cNvPr id="299" name="Google Shape;29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ad0de9c436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ad0de9c436_0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g3ad0de9c436_0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ad0de9c43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ad0de9c436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g3ad0de9c436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ac5310ffe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ac5310ffe7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g3ac5310ffe7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ad0de9c436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ad0de9c436_0_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g3ad0de9c436_0_6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ac5310ffe7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ac5310ffe7_0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g3ac5310ffe7_0_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ac5310ffe7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ac5310ffe7_0_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g3ac5310ffe7_0_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ac5310ffe7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ac5310ffe7_0_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g3ac5310ffe7_0_5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ad0de9c436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ad0de9c436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g3ad0de9c436_0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8" name="Shape 18"/>
        <p:cNvGrpSpPr/>
        <p:nvPr/>
      </p:nvGrpSpPr>
      <p:grpSpPr>
        <a:xfrm>
          <a:off x="0" y="0"/>
          <a:ext cx="0" cy="0"/>
          <a:chOff x="0" y="0"/>
          <a:chExt cx="0" cy="0"/>
        </a:xfrm>
      </p:grpSpPr>
      <p:sp>
        <p:nvSpPr>
          <p:cNvPr id="19" name="Google Shape;19;p26"/>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6"/>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6"/>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26"/>
          <p:cNvSpPr txBox="1"/>
          <p:nvPr>
            <p:ph idx="1" type="subTitle"/>
          </p:nvPr>
        </p:nvSpPr>
        <p:spPr>
          <a:xfrm>
            <a:off x="1100051" y="4455621"/>
            <a:ext cx="100584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23" name="Google Shape;23;p26"/>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6"/>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6" name="Google Shape;26;p26"/>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7" name="Shape 87"/>
        <p:cNvGrpSpPr/>
        <p:nvPr/>
      </p:nvGrpSpPr>
      <p:grpSpPr>
        <a:xfrm>
          <a:off x="0" y="0"/>
          <a:ext cx="0" cy="0"/>
          <a:chOff x="0" y="0"/>
          <a:chExt cx="0" cy="0"/>
        </a:xfrm>
      </p:grpSpPr>
      <p:sp>
        <p:nvSpPr>
          <p:cNvPr id="88" name="Google Shape;88;p3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35"/>
          <p:cNvSpPr txBox="1"/>
          <p:nvPr>
            <p:ph idx="1" type="body"/>
          </p:nvPr>
        </p:nvSpPr>
        <p:spPr>
          <a:xfrm rot="5400000">
            <a:off x="4114800" y="-1171786"/>
            <a:ext cx="4023360" cy="100584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0" name="Google Shape;90;p35"/>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35"/>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3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93" name="Shape 93"/>
        <p:cNvGrpSpPr/>
        <p:nvPr/>
      </p:nvGrpSpPr>
      <p:grpSpPr>
        <a:xfrm>
          <a:off x="0" y="0"/>
          <a:ext cx="0" cy="0"/>
          <a:chOff x="0" y="0"/>
          <a:chExt cx="0" cy="0"/>
        </a:xfrm>
      </p:grpSpPr>
      <p:sp>
        <p:nvSpPr>
          <p:cNvPr id="94" name="Google Shape;94;p36"/>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6"/>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6"/>
          <p:cNvSpPr txBox="1"/>
          <p:nvPr>
            <p:ph type="title"/>
          </p:nvPr>
        </p:nvSpPr>
        <p:spPr>
          <a:xfrm rot="5400000">
            <a:off x="7159401" y="1977801"/>
            <a:ext cx="5759898" cy="26289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36"/>
          <p:cNvSpPr txBox="1"/>
          <p:nvPr>
            <p:ph idx="1" type="body"/>
          </p:nvPr>
        </p:nvSpPr>
        <p:spPr>
          <a:xfrm rot="5400000">
            <a:off x="1825401" y="-574899"/>
            <a:ext cx="5759898" cy="77343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8" name="Google Shape;98;p36"/>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36"/>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3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2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7"/>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27"/>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7"/>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7"/>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33" name="Shape 33"/>
        <p:cNvGrpSpPr/>
        <p:nvPr/>
      </p:nvGrpSpPr>
      <p:grpSpPr>
        <a:xfrm>
          <a:off x="0" y="0"/>
          <a:ext cx="0" cy="0"/>
          <a:chOff x="0" y="0"/>
          <a:chExt cx="0" cy="0"/>
        </a:xfrm>
      </p:grpSpPr>
      <p:sp>
        <p:nvSpPr>
          <p:cNvPr id="34" name="Google Shape;34;p28"/>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8"/>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8"/>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b="0"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28"/>
          <p:cNvSpPr txBox="1"/>
          <p:nvPr>
            <p:ph idx="1" type="body"/>
          </p:nvPr>
        </p:nvSpPr>
        <p:spPr>
          <a:xfrm>
            <a:off x="1097280" y="4453128"/>
            <a:ext cx="100584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38" name="Google Shape;38;p28"/>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8"/>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28"/>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41" name="Google Shape;41;p28"/>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2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29"/>
          <p:cNvSpPr txBox="1"/>
          <p:nvPr>
            <p:ph idx="1" type="body"/>
          </p:nvPr>
        </p:nvSpPr>
        <p:spPr>
          <a:xfrm>
            <a:off x="1097278" y="1845734"/>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5" name="Google Shape;45;p29"/>
          <p:cNvSpPr txBox="1"/>
          <p:nvPr>
            <p:ph idx="2" type="body"/>
          </p:nvPr>
        </p:nvSpPr>
        <p:spPr>
          <a:xfrm>
            <a:off x="6217920" y="1845735"/>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 name="Google Shape;46;p29"/>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9"/>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9"/>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3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0"/>
          <p:cNvSpPr txBox="1"/>
          <p:nvPr>
            <p:ph idx="1" type="body"/>
          </p:nvPr>
        </p:nvSpPr>
        <p:spPr>
          <a:xfrm>
            <a:off x="109728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2" name="Google Shape;52;p30"/>
          <p:cNvSpPr txBox="1"/>
          <p:nvPr>
            <p:ph idx="2" type="body"/>
          </p:nvPr>
        </p:nvSpPr>
        <p:spPr>
          <a:xfrm>
            <a:off x="109728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3" name="Google Shape;53;p30"/>
          <p:cNvSpPr txBox="1"/>
          <p:nvPr>
            <p:ph idx="3" type="body"/>
          </p:nvPr>
        </p:nvSpPr>
        <p:spPr>
          <a:xfrm>
            <a:off x="621792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4" name="Google Shape;54;p30"/>
          <p:cNvSpPr txBox="1"/>
          <p:nvPr>
            <p:ph idx="4" type="body"/>
          </p:nvPr>
        </p:nvSpPr>
        <p:spPr>
          <a:xfrm>
            <a:off x="621792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5" name="Google Shape;55;p30"/>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0"/>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0"/>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3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1"/>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31"/>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31"/>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63" name="Shape 63"/>
        <p:cNvGrpSpPr/>
        <p:nvPr/>
      </p:nvGrpSpPr>
      <p:grpSpPr>
        <a:xfrm>
          <a:off x="0" y="0"/>
          <a:ext cx="0" cy="0"/>
          <a:chOff x="0" y="0"/>
          <a:chExt cx="0" cy="0"/>
        </a:xfrm>
      </p:grpSpPr>
      <p:sp>
        <p:nvSpPr>
          <p:cNvPr id="64" name="Google Shape;64;p32"/>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2"/>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2"/>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2"/>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32"/>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69" name="Shape 69"/>
        <p:cNvGrpSpPr/>
        <p:nvPr/>
      </p:nvGrpSpPr>
      <p:grpSpPr>
        <a:xfrm>
          <a:off x="0" y="0"/>
          <a:ext cx="0" cy="0"/>
          <a:chOff x="0" y="0"/>
          <a:chExt cx="0" cy="0"/>
        </a:xfrm>
      </p:grpSpPr>
      <p:sp>
        <p:nvSpPr>
          <p:cNvPr id="70" name="Google Shape;70;p33"/>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3"/>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3"/>
          <p:cNvSpPr txBox="1"/>
          <p:nvPr>
            <p:ph type="title"/>
          </p:nvPr>
        </p:nvSpPr>
        <p:spPr>
          <a:xfrm>
            <a:off x="457200" y="594359"/>
            <a:ext cx="3200400" cy="22860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33"/>
          <p:cNvSpPr txBox="1"/>
          <p:nvPr>
            <p:ph idx="1" type="body"/>
          </p:nvPr>
        </p:nvSpPr>
        <p:spPr>
          <a:xfrm>
            <a:off x="4800600" y="731520"/>
            <a:ext cx="6492240" cy="52578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4" name="Google Shape;74;p33"/>
          <p:cNvSpPr txBox="1"/>
          <p:nvPr>
            <p:ph idx="2" type="body"/>
          </p:nvPr>
        </p:nvSpPr>
        <p:spPr>
          <a:xfrm>
            <a:off x="457200" y="2926080"/>
            <a:ext cx="3200400" cy="33791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75" name="Google Shape;75;p33"/>
          <p:cNvSpPr txBox="1"/>
          <p:nvPr>
            <p:ph idx="10" type="dt"/>
          </p:nvPr>
        </p:nvSpPr>
        <p:spPr>
          <a:xfrm>
            <a:off x="465512" y="6459785"/>
            <a:ext cx="26185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3"/>
          <p:cNvSpPr txBox="1"/>
          <p:nvPr>
            <p:ph idx="11" type="ftr"/>
          </p:nvPr>
        </p:nvSpPr>
        <p:spPr>
          <a:xfrm>
            <a:off x="4800600" y="6459785"/>
            <a:ext cx="4648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3"/>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50">
                <a:solidFill>
                  <a:schemeClr val="dk2"/>
                </a:solidFill>
                <a:latin typeface="Calibri"/>
                <a:ea typeface="Calibri"/>
                <a:cs typeface="Calibri"/>
                <a:sym typeface="Calibri"/>
              </a:defRPr>
            </a:lvl1pPr>
            <a:lvl2pPr indent="0" lvl="1" marL="0" algn="r">
              <a:spcBef>
                <a:spcPts val="0"/>
              </a:spcBef>
              <a:buNone/>
              <a:defRPr sz="1050">
                <a:solidFill>
                  <a:schemeClr val="dk2"/>
                </a:solidFill>
                <a:latin typeface="Calibri"/>
                <a:ea typeface="Calibri"/>
                <a:cs typeface="Calibri"/>
                <a:sym typeface="Calibri"/>
              </a:defRPr>
            </a:lvl2pPr>
            <a:lvl3pPr indent="0" lvl="2" marL="0" algn="r">
              <a:spcBef>
                <a:spcPts val="0"/>
              </a:spcBef>
              <a:buNone/>
              <a:defRPr sz="1050">
                <a:solidFill>
                  <a:schemeClr val="dk2"/>
                </a:solidFill>
                <a:latin typeface="Calibri"/>
                <a:ea typeface="Calibri"/>
                <a:cs typeface="Calibri"/>
                <a:sym typeface="Calibri"/>
              </a:defRPr>
            </a:lvl3pPr>
            <a:lvl4pPr indent="0" lvl="3" marL="0" algn="r">
              <a:spcBef>
                <a:spcPts val="0"/>
              </a:spcBef>
              <a:buNone/>
              <a:defRPr sz="1050">
                <a:solidFill>
                  <a:schemeClr val="dk2"/>
                </a:solidFill>
                <a:latin typeface="Calibri"/>
                <a:ea typeface="Calibri"/>
                <a:cs typeface="Calibri"/>
                <a:sym typeface="Calibri"/>
              </a:defRPr>
            </a:lvl4pPr>
            <a:lvl5pPr indent="0" lvl="4" marL="0" algn="r">
              <a:spcBef>
                <a:spcPts val="0"/>
              </a:spcBef>
              <a:buNone/>
              <a:defRPr sz="1050">
                <a:solidFill>
                  <a:schemeClr val="dk2"/>
                </a:solidFill>
                <a:latin typeface="Calibri"/>
                <a:ea typeface="Calibri"/>
                <a:cs typeface="Calibri"/>
                <a:sym typeface="Calibri"/>
              </a:defRPr>
            </a:lvl5pPr>
            <a:lvl6pPr indent="0" lvl="5" marL="0" algn="r">
              <a:spcBef>
                <a:spcPts val="0"/>
              </a:spcBef>
              <a:buNone/>
              <a:defRPr sz="1050">
                <a:solidFill>
                  <a:schemeClr val="dk2"/>
                </a:solidFill>
                <a:latin typeface="Calibri"/>
                <a:ea typeface="Calibri"/>
                <a:cs typeface="Calibri"/>
                <a:sym typeface="Calibri"/>
              </a:defRPr>
            </a:lvl6pPr>
            <a:lvl7pPr indent="0" lvl="6" marL="0" algn="r">
              <a:spcBef>
                <a:spcPts val="0"/>
              </a:spcBef>
              <a:buNone/>
              <a:defRPr sz="1050">
                <a:solidFill>
                  <a:schemeClr val="dk2"/>
                </a:solidFill>
                <a:latin typeface="Calibri"/>
                <a:ea typeface="Calibri"/>
                <a:cs typeface="Calibri"/>
                <a:sym typeface="Calibri"/>
              </a:defRPr>
            </a:lvl7pPr>
            <a:lvl8pPr indent="0" lvl="7" marL="0" algn="r">
              <a:spcBef>
                <a:spcPts val="0"/>
              </a:spcBef>
              <a:buNone/>
              <a:defRPr sz="1050">
                <a:solidFill>
                  <a:schemeClr val="dk2"/>
                </a:solidFill>
                <a:latin typeface="Calibri"/>
                <a:ea typeface="Calibri"/>
                <a:cs typeface="Calibri"/>
                <a:sym typeface="Calibri"/>
              </a:defRPr>
            </a:lvl8pPr>
            <a:lvl9pPr indent="0" lvl="8" marL="0" algn="r">
              <a:spcBef>
                <a:spcPts val="0"/>
              </a:spcBef>
              <a:buNone/>
              <a:defRPr sz="105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78" name="Shape 78"/>
        <p:cNvGrpSpPr/>
        <p:nvPr/>
      </p:nvGrpSpPr>
      <p:grpSpPr>
        <a:xfrm>
          <a:off x="0" y="0"/>
          <a:ext cx="0" cy="0"/>
          <a:chOff x="0" y="0"/>
          <a:chExt cx="0" cy="0"/>
        </a:xfrm>
      </p:grpSpPr>
      <p:sp>
        <p:nvSpPr>
          <p:cNvPr id="79" name="Google Shape;79;p34"/>
          <p:cNvSpPr/>
          <p:nvPr/>
        </p:nvSpPr>
        <p:spPr>
          <a:xfrm>
            <a:off x="0" y="4953000"/>
            <a:ext cx="12188825"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4"/>
          <p:cNvSpPr/>
          <p:nvPr/>
        </p:nvSpPr>
        <p:spPr>
          <a:xfrm>
            <a:off x="15" y="491507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4"/>
          <p:cNvSpPr txBox="1"/>
          <p:nvPr>
            <p:ph type="title"/>
          </p:nvPr>
        </p:nvSpPr>
        <p:spPr>
          <a:xfrm>
            <a:off x="1097280" y="5074920"/>
            <a:ext cx="10113645" cy="82296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34"/>
          <p:cNvSpPr/>
          <p:nvPr>
            <p:ph idx="2" type="pic"/>
          </p:nvPr>
        </p:nvSpPr>
        <p:spPr>
          <a:xfrm>
            <a:off x="15" y="0"/>
            <a:ext cx="12191985" cy="4915076"/>
          </a:xfrm>
          <a:prstGeom prst="rect">
            <a:avLst/>
          </a:prstGeom>
          <a:solidFill>
            <a:srgbClr val="D2CDB0"/>
          </a:solidFill>
          <a:ln>
            <a:noFill/>
          </a:ln>
        </p:spPr>
      </p:sp>
      <p:sp>
        <p:nvSpPr>
          <p:cNvPr id="83" name="Google Shape;83;p34"/>
          <p:cNvSpPr txBox="1"/>
          <p:nvPr>
            <p:ph idx="1" type="body"/>
          </p:nvPr>
        </p:nvSpPr>
        <p:spPr>
          <a:xfrm>
            <a:off x="1097280" y="5907024"/>
            <a:ext cx="10113264" cy="594360"/>
          </a:xfrm>
          <a:prstGeom prst="rect">
            <a:avLst/>
          </a:prstGeom>
          <a:noFill/>
          <a:ln>
            <a:noFill/>
          </a:ln>
        </p:spPr>
        <p:txBody>
          <a:bodyPr anchorCtr="0" anchor="t" bIns="0" lIns="91425" spcFirstLastPara="1" rIns="91425" wrap="square" tIns="0">
            <a:normAutofit/>
          </a:bodyPr>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84" name="Google Shape;84;p34"/>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34"/>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34"/>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5"/>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5"/>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25"/>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4" name="Google Shape;14;p25"/>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25"/>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2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17" name="Google Shape;17;p25"/>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5.jpg"/><Relationship Id="rId4" Type="http://schemas.openxmlformats.org/officeDocument/2006/relationships/image" Target="../media/image49.jpg"/><Relationship Id="rId5" Type="http://schemas.openxmlformats.org/officeDocument/2006/relationships/image" Target="../media/image46.jpg"/><Relationship Id="rId6" Type="http://schemas.openxmlformats.org/officeDocument/2006/relationships/image" Target="../media/image48.jpg"/><Relationship Id="rId7" Type="http://schemas.openxmlformats.org/officeDocument/2006/relationships/image" Target="../media/image1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4.jpg"/><Relationship Id="rId4" Type="http://schemas.openxmlformats.org/officeDocument/2006/relationships/image" Target="../media/image47.jpg"/><Relationship Id="rId5" Type="http://schemas.openxmlformats.org/officeDocument/2006/relationships/image" Target="../media/image34.jpg"/><Relationship Id="rId6" Type="http://schemas.openxmlformats.org/officeDocument/2006/relationships/image" Target="../media/image36.jpg"/><Relationship Id="rId7" Type="http://schemas.openxmlformats.org/officeDocument/2006/relationships/image" Target="../media/image1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0.jpg"/><Relationship Id="rId4" Type="http://schemas.openxmlformats.org/officeDocument/2006/relationships/image" Target="../media/image41.jpg"/><Relationship Id="rId5" Type="http://schemas.openxmlformats.org/officeDocument/2006/relationships/image" Target="../media/image3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jpg"/><Relationship Id="rId4" Type="http://schemas.openxmlformats.org/officeDocument/2006/relationships/image" Target="../media/image20.jpg"/><Relationship Id="rId5" Type="http://schemas.openxmlformats.org/officeDocument/2006/relationships/image" Target="../media/image37.jpg"/><Relationship Id="rId6" Type="http://schemas.openxmlformats.org/officeDocument/2006/relationships/image" Target="../media/image7.jpg"/><Relationship Id="rId7" Type="http://schemas.openxmlformats.org/officeDocument/2006/relationships/image" Target="../media/image33.jpg"/><Relationship Id="rId8"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0.jpg"/><Relationship Id="rId4" Type="http://schemas.openxmlformats.org/officeDocument/2006/relationships/image" Target="../media/image3.jpg"/><Relationship Id="rId5"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jpg"/><Relationship Id="rId4" Type="http://schemas.openxmlformats.org/officeDocument/2006/relationships/image" Target="../media/image8.jpg"/><Relationship Id="rId5"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jpg"/><Relationship Id="rId4" Type="http://schemas.openxmlformats.org/officeDocument/2006/relationships/image" Target="../media/image32.jpg"/><Relationship Id="rId5" Type="http://schemas.openxmlformats.org/officeDocument/2006/relationships/image" Target="../media/image38.jpg"/><Relationship Id="rId6"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g"/><Relationship Id="rId4" Type="http://schemas.openxmlformats.org/officeDocument/2006/relationships/image" Target="../media/image40.jpg"/><Relationship Id="rId5" Type="http://schemas.openxmlformats.org/officeDocument/2006/relationships/image" Target="../media/image31.jpg"/><Relationship Id="rId6" Type="http://schemas.openxmlformats.org/officeDocument/2006/relationships/image" Target="../media/image35.jpg"/><Relationship Id="rId7" Type="http://schemas.openxmlformats.org/officeDocument/2006/relationships/image" Target="../media/image28.jpg"/><Relationship Id="rId8"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Clr>
                <a:srgbClr val="262626"/>
              </a:buClr>
              <a:buSzPct val="100000"/>
              <a:buFont typeface="Calibri"/>
              <a:buNone/>
            </a:pPr>
            <a:r>
              <a:rPr lang="en-US"/>
              <a:t>Investigating Variation in Forest Characteristics as Determinants of Land Use Histories </a:t>
            </a:r>
            <a:endParaRPr/>
          </a:p>
        </p:txBody>
      </p:sp>
      <p:sp>
        <p:nvSpPr>
          <p:cNvPr id="106" name="Google Shape;106;p1"/>
          <p:cNvSpPr txBox="1"/>
          <p:nvPr>
            <p:ph idx="1" type="subTitle"/>
          </p:nvPr>
        </p:nvSpPr>
        <p:spPr>
          <a:xfrm>
            <a:off x="1100051" y="4455621"/>
            <a:ext cx="10058400" cy="114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400"/>
              <a:buNone/>
            </a:pPr>
            <a:r>
              <a:rPr lang="en-US"/>
              <a:t>MAYA SOLLY AND GUILLEM GONZÁLEZ PACIOS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Forest traits that we looked into in each plot</a:t>
            </a:r>
            <a:endParaRPr/>
          </a:p>
        </p:txBody>
      </p:sp>
      <p:sp>
        <p:nvSpPr>
          <p:cNvPr id="201" name="Google Shape;201;p3"/>
          <p:cNvSpPr txBox="1"/>
          <p:nvPr>
            <p:ph idx="1" type="body"/>
          </p:nvPr>
        </p:nvSpPr>
        <p:spPr>
          <a:xfrm>
            <a:off x="1097280" y="1845734"/>
            <a:ext cx="10058400" cy="4411632"/>
          </a:xfrm>
          <a:prstGeom prst="rect">
            <a:avLst/>
          </a:prstGeom>
          <a:noFill/>
          <a:ln>
            <a:noFill/>
          </a:ln>
        </p:spPr>
        <p:txBody>
          <a:bodyPr anchorCtr="0" anchor="t" bIns="45700" lIns="0" spcFirstLastPara="1" rIns="0" wrap="square" tIns="45700">
            <a:normAutofit/>
          </a:bodyPr>
          <a:lstStyle/>
          <a:p>
            <a:pPr indent="-330200" lvl="0" marL="457200" rtl="0" algn="l">
              <a:lnSpc>
                <a:spcPct val="90000"/>
              </a:lnSpc>
              <a:spcBef>
                <a:spcPts val="0"/>
              </a:spcBef>
              <a:spcAft>
                <a:spcPts val="0"/>
              </a:spcAft>
              <a:buSzPts val="2000"/>
              <a:buFont typeface="Calibri"/>
              <a:buNone/>
            </a:pPr>
            <a:r>
              <a:t/>
            </a:r>
            <a:endParaRPr b="1"/>
          </a:p>
          <a:p>
            <a:pPr indent="-457200" lvl="0" marL="457200" rtl="0" algn="l">
              <a:lnSpc>
                <a:spcPct val="90000"/>
              </a:lnSpc>
              <a:spcBef>
                <a:spcPts val="1400"/>
              </a:spcBef>
              <a:spcAft>
                <a:spcPts val="0"/>
              </a:spcAft>
              <a:buSzPts val="2000"/>
              <a:buFont typeface="Calibri"/>
              <a:buAutoNum type="arabicPeriod"/>
            </a:pPr>
            <a:r>
              <a:rPr b="1" lang="en-US"/>
              <a:t>DBH (</a:t>
            </a:r>
            <a:r>
              <a:rPr lang="en-US"/>
              <a:t>DBH CV, SD, MEAN)</a:t>
            </a:r>
            <a:endParaRPr/>
          </a:p>
          <a:p>
            <a:pPr indent="-457200" lvl="0" marL="457200" rtl="0" algn="l">
              <a:lnSpc>
                <a:spcPct val="90000"/>
              </a:lnSpc>
              <a:spcBef>
                <a:spcPts val="1400"/>
              </a:spcBef>
              <a:spcAft>
                <a:spcPts val="0"/>
              </a:spcAft>
              <a:buSzPts val="2000"/>
              <a:buFont typeface="Calibri"/>
              <a:buAutoNum type="arabicPeriod"/>
            </a:pPr>
            <a:r>
              <a:rPr b="1" lang="en-US"/>
              <a:t>Stems per ha </a:t>
            </a:r>
            <a:r>
              <a:rPr lang="en-US"/>
              <a:t>(# of trees per Ha) </a:t>
            </a:r>
            <a:endParaRPr b="1"/>
          </a:p>
          <a:p>
            <a:pPr indent="-457200" lvl="0" marL="457200" rtl="0" algn="l">
              <a:lnSpc>
                <a:spcPct val="90000"/>
              </a:lnSpc>
              <a:spcBef>
                <a:spcPts val="1400"/>
              </a:spcBef>
              <a:spcAft>
                <a:spcPts val="0"/>
              </a:spcAft>
              <a:buSzPts val="2000"/>
              <a:buFont typeface="Calibri"/>
              <a:buAutoNum type="arabicPeriod"/>
            </a:pPr>
            <a:r>
              <a:rPr b="1" lang="en-US"/>
              <a:t>Basal area per ha</a:t>
            </a:r>
            <a:endParaRPr/>
          </a:p>
          <a:p>
            <a:pPr indent="0" lvl="0" marL="0" rtl="0" algn="l">
              <a:lnSpc>
                <a:spcPct val="90000"/>
              </a:lnSpc>
              <a:spcBef>
                <a:spcPts val="1400"/>
              </a:spcBef>
              <a:spcAft>
                <a:spcPts val="0"/>
              </a:spcAft>
              <a:buNone/>
            </a:pPr>
            <a:r>
              <a:t/>
            </a:r>
            <a:endParaRPr b="1"/>
          </a:p>
          <a:p>
            <a:pPr indent="0" lvl="0" marL="0" rtl="0" algn="l">
              <a:lnSpc>
                <a:spcPct val="90000"/>
              </a:lnSpc>
              <a:spcBef>
                <a:spcPts val="1400"/>
              </a:spcBef>
              <a:spcAft>
                <a:spcPts val="0"/>
              </a:spcAft>
              <a:buNone/>
            </a:pPr>
            <a:r>
              <a:t/>
            </a:r>
            <a:endParaRPr b="1"/>
          </a:p>
          <a:p>
            <a:pPr indent="0" lvl="0" marL="0" rtl="0" algn="l">
              <a:lnSpc>
                <a:spcPct val="90000"/>
              </a:lnSpc>
              <a:spcBef>
                <a:spcPts val="1400"/>
              </a:spcBef>
              <a:spcAft>
                <a:spcPts val="0"/>
              </a:spcAft>
              <a:buNone/>
            </a:pPr>
            <a:r>
              <a:t/>
            </a:r>
            <a:endParaRPr b="1"/>
          </a:p>
          <a:p>
            <a:pPr indent="-457200" lvl="0" marL="457200" rtl="0" algn="l">
              <a:lnSpc>
                <a:spcPct val="90000"/>
              </a:lnSpc>
              <a:spcBef>
                <a:spcPts val="1400"/>
              </a:spcBef>
              <a:spcAft>
                <a:spcPts val="0"/>
              </a:spcAft>
              <a:buSzPts val="2000"/>
              <a:buFont typeface="Calibri"/>
              <a:buAutoNum type="arabicPeriod"/>
            </a:pPr>
            <a:r>
              <a:rPr b="1" lang="en-US"/>
              <a:t>Pielou’s Evenness Index</a:t>
            </a:r>
            <a:r>
              <a:rPr lang="en-US"/>
              <a:t> (Evenness of species in plot)</a:t>
            </a:r>
            <a:endParaRPr b="1"/>
          </a:p>
          <a:p>
            <a:pPr indent="-457200" lvl="0" marL="457200" rtl="0" algn="l">
              <a:lnSpc>
                <a:spcPct val="90000"/>
              </a:lnSpc>
              <a:spcBef>
                <a:spcPts val="1400"/>
              </a:spcBef>
              <a:spcAft>
                <a:spcPts val="0"/>
              </a:spcAft>
              <a:buSzPts val="2000"/>
              <a:buFont typeface="Calibri"/>
              <a:buAutoNum type="arabicPeriod"/>
            </a:pPr>
            <a:r>
              <a:rPr b="1" lang="en-US"/>
              <a:t>Two Species diversity indexes</a:t>
            </a:r>
            <a:endParaRPr/>
          </a:p>
          <a:p>
            <a:pPr indent="-457200" lvl="1" marL="749808" rtl="0" algn="l">
              <a:lnSpc>
                <a:spcPct val="90000"/>
              </a:lnSpc>
              <a:spcBef>
                <a:spcPts val="400"/>
              </a:spcBef>
              <a:spcAft>
                <a:spcPts val="0"/>
              </a:spcAft>
              <a:buSzPts val="1800"/>
              <a:buFont typeface="Calibri"/>
              <a:buAutoNum type="arabicPeriod"/>
            </a:pPr>
            <a:r>
              <a:rPr lang="en-US"/>
              <a:t>Shannon-Weiner diversity index (based on randomness present at a site and considers both species richness and equitability in distribution in a sample)</a:t>
            </a:r>
            <a:endParaRPr/>
          </a:p>
          <a:p>
            <a:pPr indent="-457200" lvl="1" marL="749808" rtl="0" algn="l">
              <a:lnSpc>
                <a:spcPct val="90000"/>
              </a:lnSpc>
              <a:spcBef>
                <a:spcPts val="600"/>
              </a:spcBef>
              <a:spcAft>
                <a:spcPts val="0"/>
              </a:spcAft>
              <a:buSzPts val="1800"/>
              <a:buFont typeface="Calibri"/>
              <a:buAutoNum type="arabicPeriod"/>
            </a:pPr>
            <a:r>
              <a:rPr lang="en-US"/>
              <a:t>Simpson diversity index (more a dominance index as it accounts proportion of species in a sample)</a:t>
            </a:r>
            <a:endParaRPr/>
          </a:p>
        </p:txBody>
      </p:sp>
      <p:sp>
        <p:nvSpPr>
          <p:cNvPr id="202" name="Google Shape;202;p3"/>
          <p:cNvSpPr/>
          <p:nvPr/>
        </p:nvSpPr>
        <p:spPr>
          <a:xfrm>
            <a:off x="5988423" y="1914168"/>
            <a:ext cx="1509657" cy="2063471"/>
          </a:xfrm>
          <a:prstGeom prst="flowChartMagneticDisk">
            <a:avLst/>
          </a:prstGeom>
          <a:solidFill>
            <a:schemeClr val="accent1"/>
          </a:solidFill>
          <a:ln cap="flat" cmpd="sng" w="15875">
            <a:solidFill>
              <a:srgbClr val="6F94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203" name="Google Shape;203;p3"/>
          <p:cNvCxnSpPr/>
          <p:nvPr/>
        </p:nvCxnSpPr>
        <p:spPr>
          <a:xfrm>
            <a:off x="5988423" y="2241177"/>
            <a:ext cx="1528527" cy="0"/>
          </a:xfrm>
          <a:prstGeom prst="straightConnector1">
            <a:avLst/>
          </a:prstGeom>
          <a:noFill/>
          <a:ln cap="flat" cmpd="sng" w="12700">
            <a:solidFill>
              <a:srgbClr val="FF0000"/>
            </a:solidFill>
            <a:prstDash val="solid"/>
            <a:round/>
            <a:headEnd len="med" w="med" type="triangle"/>
            <a:tailEnd len="med" w="med" type="triangle"/>
          </a:ln>
        </p:spPr>
      </p:cxnSp>
      <p:cxnSp>
        <p:nvCxnSpPr>
          <p:cNvPr id="204" name="Google Shape;204;p3"/>
          <p:cNvCxnSpPr>
            <a:stCxn id="202" idx="0"/>
            <a:endCxn id="202" idx="3"/>
          </p:cNvCxnSpPr>
          <p:nvPr/>
        </p:nvCxnSpPr>
        <p:spPr>
          <a:xfrm>
            <a:off x="6743252" y="2601992"/>
            <a:ext cx="0" cy="1375500"/>
          </a:xfrm>
          <a:prstGeom prst="straightConnector1">
            <a:avLst/>
          </a:prstGeom>
          <a:noFill/>
          <a:ln cap="flat" cmpd="sng" w="12700">
            <a:solidFill>
              <a:srgbClr val="FF0000"/>
            </a:solidFill>
            <a:prstDash val="solid"/>
            <a:round/>
            <a:headEnd len="med" w="med" type="triangle"/>
            <a:tailEnd len="med" w="med" type="triangle"/>
          </a:ln>
        </p:spPr>
      </p:cxnSp>
      <p:sp>
        <p:nvSpPr>
          <p:cNvPr id="205" name="Google Shape;205;p3"/>
          <p:cNvSpPr txBox="1"/>
          <p:nvPr/>
        </p:nvSpPr>
        <p:spPr>
          <a:xfrm>
            <a:off x="6147403" y="2992588"/>
            <a:ext cx="139089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1.3m POM</a:t>
            </a:r>
            <a:endParaRPr sz="1800">
              <a:solidFill>
                <a:schemeClr val="dk1"/>
              </a:solidFill>
              <a:latin typeface="Calibri"/>
              <a:ea typeface="Calibri"/>
              <a:cs typeface="Calibri"/>
              <a:sym typeface="Calibri"/>
            </a:endParaRPr>
          </a:p>
        </p:txBody>
      </p:sp>
      <p:sp>
        <p:nvSpPr>
          <p:cNvPr id="206" name="Google Shape;206;p3"/>
          <p:cNvSpPr txBox="1"/>
          <p:nvPr/>
        </p:nvSpPr>
        <p:spPr>
          <a:xfrm>
            <a:off x="6085889" y="1939692"/>
            <a:ext cx="133813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DBH (cm)</a:t>
            </a:r>
            <a:endParaRPr sz="1800">
              <a:solidFill>
                <a:schemeClr val="dk1"/>
              </a:solidFill>
              <a:latin typeface="Calibri"/>
              <a:ea typeface="Calibri"/>
              <a:cs typeface="Calibri"/>
              <a:sym typeface="Calibri"/>
            </a:endParaRPr>
          </a:p>
        </p:txBody>
      </p:sp>
      <p:sp>
        <p:nvSpPr>
          <p:cNvPr id="207" name="Google Shape;207;p3"/>
          <p:cNvSpPr/>
          <p:nvPr/>
        </p:nvSpPr>
        <p:spPr>
          <a:xfrm>
            <a:off x="8271779" y="1869640"/>
            <a:ext cx="1151152" cy="1076263"/>
          </a:xfrm>
          <a:prstGeom prst="ellipse">
            <a:avLst/>
          </a:prstGeom>
          <a:solidFill>
            <a:schemeClr val="accent1"/>
          </a:solidFill>
          <a:ln cap="flat" cmpd="sng" w="15875">
            <a:solidFill>
              <a:srgbClr val="6F94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Total Area</a:t>
            </a:r>
            <a:endParaRPr sz="1800">
              <a:solidFill>
                <a:schemeClr val="lt1"/>
              </a:solidFill>
              <a:latin typeface="Calibri"/>
              <a:ea typeface="Calibri"/>
              <a:cs typeface="Calibri"/>
              <a:sym typeface="Calibri"/>
            </a:endParaRPr>
          </a:p>
        </p:txBody>
      </p:sp>
      <p:sp>
        <p:nvSpPr>
          <p:cNvPr id="208" name="Google Shape;208;p3"/>
          <p:cNvSpPr/>
          <p:nvPr/>
        </p:nvSpPr>
        <p:spPr>
          <a:xfrm>
            <a:off x="9544987" y="1696791"/>
            <a:ext cx="1235447" cy="1224465"/>
          </a:xfrm>
          <a:prstGeom prst="ellipse">
            <a:avLst/>
          </a:prstGeom>
          <a:solidFill>
            <a:schemeClr val="accent1"/>
          </a:solidFill>
          <a:ln cap="flat" cmpd="sng" w="15875">
            <a:solidFill>
              <a:srgbClr val="6F94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Total Area</a:t>
            </a:r>
            <a:endParaRPr sz="1800">
              <a:solidFill>
                <a:schemeClr val="lt1"/>
              </a:solidFill>
              <a:latin typeface="Calibri"/>
              <a:ea typeface="Calibri"/>
              <a:cs typeface="Calibri"/>
              <a:sym typeface="Calibri"/>
            </a:endParaRPr>
          </a:p>
        </p:txBody>
      </p:sp>
      <p:sp>
        <p:nvSpPr>
          <p:cNvPr id="209" name="Google Shape;209;p3"/>
          <p:cNvSpPr/>
          <p:nvPr/>
        </p:nvSpPr>
        <p:spPr>
          <a:xfrm>
            <a:off x="8969411" y="3043517"/>
            <a:ext cx="1151152" cy="1251363"/>
          </a:xfrm>
          <a:prstGeom prst="ellipse">
            <a:avLst/>
          </a:prstGeom>
          <a:solidFill>
            <a:schemeClr val="accent1"/>
          </a:solidFill>
          <a:ln cap="flat" cmpd="sng" w="15875">
            <a:solidFill>
              <a:srgbClr val="6F94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Total Area</a:t>
            </a:r>
            <a:endParaRPr sz="1800">
              <a:solidFill>
                <a:schemeClr val="lt1"/>
              </a:solidFill>
              <a:latin typeface="Calibri"/>
              <a:ea typeface="Calibri"/>
              <a:cs typeface="Calibri"/>
              <a:sym typeface="Calibri"/>
            </a:endParaRPr>
          </a:p>
        </p:txBody>
      </p:sp>
      <p:sp>
        <p:nvSpPr>
          <p:cNvPr id="210" name="Google Shape;210;p3"/>
          <p:cNvSpPr/>
          <p:nvPr/>
        </p:nvSpPr>
        <p:spPr>
          <a:xfrm>
            <a:off x="9264983" y="2582943"/>
            <a:ext cx="486014" cy="460574"/>
          </a:xfrm>
          <a:prstGeom prst="mathPlus">
            <a:avLst>
              <a:gd fmla="val 23520" name="adj1"/>
            </a:avLst>
          </a:prstGeom>
          <a:solidFill>
            <a:srgbClr val="FF0000"/>
          </a:solid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11" name="Google Shape;211;p3"/>
          <p:cNvCxnSpPr/>
          <p:nvPr/>
        </p:nvCxnSpPr>
        <p:spPr>
          <a:xfrm flipH="1">
            <a:off x="10021824" y="2020824"/>
            <a:ext cx="1133856" cy="2432304"/>
          </a:xfrm>
          <a:prstGeom prst="straightConnector1">
            <a:avLst/>
          </a:prstGeom>
          <a:noFill/>
          <a:ln cap="flat" cmpd="sng" w="25400">
            <a:solidFill>
              <a:srgbClr val="FF0000"/>
            </a:solidFill>
            <a:prstDash val="solid"/>
            <a:round/>
            <a:headEnd len="sm" w="sm" type="none"/>
            <a:tailEnd len="sm" w="sm" type="none"/>
          </a:ln>
          <a:effectLst>
            <a:outerShdw blurRad="38100" rotWithShape="0" algn="br" dir="2700000" dist="25400">
              <a:srgbClr val="000000">
                <a:alpha val="60000"/>
              </a:srgbClr>
            </a:outerShdw>
          </a:effectLst>
        </p:spPr>
      </p:cxnSp>
      <p:sp>
        <p:nvSpPr>
          <p:cNvPr id="212" name="Google Shape;212;p3"/>
          <p:cNvSpPr txBox="1"/>
          <p:nvPr/>
        </p:nvSpPr>
        <p:spPr>
          <a:xfrm>
            <a:off x="10655176" y="3244334"/>
            <a:ext cx="4443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Ha</a:t>
            </a:r>
            <a:endParaRPr b="1" sz="1800">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Statistical Methods</a:t>
            </a:r>
            <a:endParaRPr/>
          </a:p>
        </p:txBody>
      </p:sp>
      <p:sp>
        <p:nvSpPr>
          <p:cNvPr id="218" name="Google Shape;218;p4"/>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330200" lvl="0" marL="457200" rtl="0" algn="l">
              <a:lnSpc>
                <a:spcPct val="90000"/>
              </a:lnSpc>
              <a:spcBef>
                <a:spcPts val="0"/>
              </a:spcBef>
              <a:spcAft>
                <a:spcPts val="0"/>
              </a:spcAft>
              <a:buSzPts val="2000"/>
              <a:buNone/>
            </a:pPr>
            <a:r>
              <a:t/>
            </a:r>
            <a:endParaRPr/>
          </a:p>
          <a:p>
            <a:pPr indent="-330200" lvl="0" marL="457200" rtl="0" algn="l">
              <a:lnSpc>
                <a:spcPct val="90000"/>
              </a:lnSpc>
              <a:spcBef>
                <a:spcPts val="1400"/>
              </a:spcBef>
              <a:spcAft>
                <a:spcPts val="0"/>
              </a:spcAft>
              <a:buSzPts val="2000"/>
              <a:buNone/>
            </a:pPr>
            <a:r>
              <a:t/>
            </a:r>
            <a:endParaRPr/>
          </a:p>
          <a:p>
            <a:pPr indent="-457200" lvl="0" marL="457200" rtl="0" algn="l">
              <a:lnSpc>
                <a:spcPct val="90000"/>
              </a:lnSpc>
              <a:spcBef>
                <a:spcPts val="1400"/>
              </a:spcBef>
              <a:spcAft>
                <a:spcPts val="0"/>
              </a:spcAft>
              <a:buSzPts val="2000"/>
              <a:buAutoNum type="arabicPeriod"/>
            </a:pPr>
            <a:r>
              <a:rPr b="1" lang="en-US"/>
              <a:t>Visualising</a:t>
            </a:r>
            <a:r>
              <a:rPr lang="en-US"/>
              <a:t> </a:t>
            </a:r>
            <a:r>
              <a:rPr b="1" lang="en-US"/>
              <a:t>traits across plots</a:t>
            </a:r>
            <a:endParaRPr/>
          </a:p>
          <a:p>
            <a:pPr indent="-457200" lvl="0" marL="457200" rtl="0" algn="l">
              <a:lnSpc>
                <a:spcPct val="90000"/>
              </a:lnSpc>
              <a:spcBef>
                <a:spcPts val="1400"/>
              </a:spcBef>
              <a:spcAft>
                <a:spcPts val="0"/>
              </a:spcAft>
              <a:buSzPts val="2000"/>
              <a:buAutoNum type="arabicPeriod"/>
            </a:pPr>
            <a:r>
              <a:rPr b="1" lang="en-US"/>
              <a:t>Visualising these traits across LUHs</a:t>
            </a:r>
            <a:endParaRPr/>
          </a:p>
          <a:p>
            <a:pPr indent="-457200" lvl="0" marL="457200" rtl="0" algn="l">
              <a:lnSpc>
                <a:spcPct val="90000"/>
              </a:lnSpc>
              <a:spcBef>
                <a:spcPts val="1400"/>
              </a:spcBef>
              <a:spcAft>
                <a:spcPts val="0"/>
              </a:spcAft>
              <a:buSzPts val="2000"/>
              <a:buFont typeface="Calibri"/>
              <a:buAutoNum type="arabicPeriod"/>
            </a:pPr>
            <a:r>
              <a:rPr b="1" lang="en-US"/>
              <a:t>Testing to see which of these traits most strongly separate LUH using comparative statistical tests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5"/>
          <p:cNvSpPr txBox="1"/>
          <p:nvPr>
            <p:ph type="title"/>
          </p:nvPr>
        </p:nvSpPr>
        <p:spPr>
          <a:xfrm>
            <a:off x="1066788" y="2551691"/>
            <a:ext cx="10058400" cy="14508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4800"/>
              <a:buFont typeface="Calibri"/>
              <a:buNone/>
            </a:pPr>
            <a:r>
              <a:rPr lang="en-US"/>
              <a:t>Results</a:t>
            </a:r>
            <a:endParaRPr/>
          </a:p>
          <a:p>
            <a:pPr indent="0" lvl="0" marL="0" rtl="0" algn="ctr">
              <a:lnSpc>
                <a:spcPct val="85000"/>
              </a:lnSpc>
              <a:spcBef>
                <a:spcPts val="0"/>
              </a:spcBef>
              <a:spcAft>
                <a:spcPts val="0"/>
              </a:spcAft>
              <a:buClr>
                <a:srgbClr val="3F3F3F"/>
              </a:buClr>
              <a:buSzPts val="4800"/>
              <a:buFont typeface="Calibri"/>
              <a:buNone/>
            </a:pPr>
            <a:r>
              <a:t/>
            </a:r>
            <a:endParaRPr/>
          </a:p>
        </p:txBody>
      </p:sp>
      <p:cxnSp>
        <p:nvCxnSpPr>
          <p:cNvPr id="224" name="Google Shape;224;p5"/>
          <p:cNvCxnSpPr/>
          <p:nvPr/>
        </p:nvCxnSpPr>
        <p:spPr>
          <a:xfrm>
            <a:off x="1102659" y="4240751"/>
            <a:ext cx="10291500" cy="0"/>
          </a:xfrm>
          <a:prstGeom prst="straightConnector1">
            <a:avLst/>
          </a:prstGeom>
          <a:noFill/>
          <a:ln cap="flat" cmpd="sng" w="9525">
            <a:solidFill>
              <a:schemeClr val="dk1"/>
            </a:solidFill>
            <a:prstDash val="solid"/>
            <a:round/>
            <a:headEnd len="sm" w="sm" type="none"/>
            <a:tailEnd len="sm" w="sm" type="none"/>
          </a:ln>
        </p:spPr>
      </p:cxnSp>
      <p:cxnSp>
        <p:nvCxnSpPr>
          <p:cNvPr id="225" name="Google Shape;225;p5"/>
          <p:cNvCxnSpPr/>
          <p:nvPr/>
        </p:nvCxnSpPr>
        <p:spPr>
          <a:xfrm>
            <a:off x="1102659" y="1722129"/>
            <a:ext cx="102915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6"/>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Variation within LUHs</a:t>
            </a:r>
            <a:endParaRPr/>
          </a:p>
        </p:txBody>
      </p:sp>
      <p:sp>
        <p:nvSpPr>
          <p:cNvPr id="231" name="Google Shape;231;p6"/>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0" lvl="0" marL="0" rtl="0" algn="l">
              <a:lnSpc>
                <a:spcPct val="90000"/>
              </a:lnSpc>
              <a:spcBef>
                <a:spcPts val="0"/>
              </a:spcBef>
              <a:spcAft>
                <a:spcPts val="0"/>
              </a:spcAft>
              <a:buSzPts val="2000"/>
              <a:buNone/>
            </a:pPr>
            <a:r>
              <a:rPr lang="en-US">
                <a:solidFill>
                  <a:srgbClr val="739A28"/>
                </a:solidFill>
              </a:rPr>
              <a:t>We looked at the basic variation using the raw data from Y1 of the ELUBB project to get a sense of where the main variation occurs both within and across LUHs</a:t>
            </a:r>
            <a:endParaRPr/>
          </a:p>
          <a:p>
            <a:pPr indent="-127000" lvl="0" marL="91440" rtl="0" algn="l">
              <a:lnSpc>
                <a:spcPct val="90000"/>
              </a:lnSpc>
              <a:spcBef>
                <a:spcPts val="1400"/>
              </a:spcBef>
              <a:spcAft>
                <a:spcPts val="0"/>
              </a:spcAft>
              <a:buSzPts val="2000"/>
              <a:buFont typeface="Noto Sans Symbols"/>
              <a:buChar char="❖"/>
            </a:pPr>
            <a:r>
              <a:rPr b="1" lang="en-US"/>
              <a:t>Stem /ha</a:t>
            </a:r>
            <a:endParaRPr/>
          </a:p>
          <a:p>
            <a:pPr indent="-127000" lvl="0" marL="91440" rtl="0" algn="l">
              <a:lnSpc>
                <a:spcPct val="90000"/>
              </a:lnSpc>
              <a:spcBef>
                <a:spcPts val="1400"/>
              </a:spcBef>
              <a:spcAft>
                <a:spcPts val="0"/>
              </a:spcAft>
              <a:buSzPts val="2000"/>
              <a:buFont typeface="Noto Sans Symbols"/>
              <a:buChar char="❖"/>
            </a:pPr>
            <a:r>
              <a:rPr b="1" lang="en-US"/>
              <a:t>Basal area / ha</a:t>
            </a:r>
            <a:endParaRPr/>
          </a:p>
          <a:p>
            <a:pPr indent="-127000" lvl="0" marL="91440" rtl="0" algn="l">
              <a:lnSpc>
                <a:spcPct val="90000"/>
              </a:lnSpc>
              <a:spcBef>
                <a:spcPts val="1400"/>
              </a:spcBef>
              <a:spcAft>
                <a:spcPts val="0"/>
              </a:spcAft>
              <a:buSzPts val="2000"/>
              <a:buFont typeface="Noto Sans Symbols"/>
              <a:buChar char="❖"/>
            </a:pPr>
            <a:r>
              <a:rPr b="1" lang="en-US"/>
              <a:t>Mean DBH</a:t>
            </a:r>
            <a:endParaRPr/>
          </a:p>
          <a:p>
            <a:pPr indent="-127000" lvl="0" marL="91440" rtl="0" algn="l">
              <a:lnSpc>
                <a:spcPct val="90000"/>
              </a:lnSpc>
              <a:spcBef>
                <a:spcPts val="1400"/>
              </a:spcBef>
              <a:spcAft>
                <a:spcPts val="0"/>
              </a:spcAft>
              <a:buSzPts val="2000"/>
              <a:buFont typeface="Noto Sans Symbols"/>
              <a:buChar char="❖"/>
            </a:pPr>
            <a:r>
              <a:rPr b="1" lang="en-US"/>
              <a:t>Various species diversity indexes:</a:t>
            </a:r>
            <a:endParaRPr/>
          </a:p>
          <a:p>
            <a:pPr indent="-182880" lvl="1" marL="384048" rtl="0" algn="l">
              <a:lnSpc>
                <a:spcPct val="90000"/>
              </a:lnSpc>
              <a:spcBef>
                <a:spcPts val="400"/>
              </a:spcBef>
              <a:spcAft>
                <a:spcPts val="0"/>
              </a:spcAft>
              <a:buSzPts val="1800"/>
              <a:buFont typeface="Noto Sans Symbols"/>
              <a:buChar char="❖"/>
            </a:pPr>
            <a:r>
              <a:rPr lang="en-US"/>
              <a:t>Shannon diversity index</a:t>
            </a:r>
            <a:endParaRPr/>
          </a:p>
          <a:p>
            <a:pPr indent="-182880" lvl="1" marL="384048" rtl="0" algn="l">
              <a:lnSpc>
                <a:spcPct val="90000"/>
              </a:lnSpc>
              <a:spcBef>
                <a:spcPts val="400"/>
              </a:spcBef>
              <a:spcAft>
                <a:spcPts val="0"/>
              </a:spcAft>
              <a:buSzPts val="1800"/>
              <a:buChar char="❖"/>
            </a:pPr>
            <a:r>
              <a:rPr lang="en-US"/>
              <a:t>Simpson’s diversity index</a:t>
            </a:r>
            <a:endParaRPr/>
          </a:p>
          <a:p>
            <a:pPr indent="-182880" lvl="1" marL="384048" rtl="0" algn="l">
              <a:lnSpc>
                <a:spcPct val="90000"/>
              </a:lnSpc>
              <a:spcBef>
                <a:spcPts val="600"/>
              </a:spcBef>
              <a:spcAft>
                <a:spcPts val="0"/>
              </a:spcAft>
              <a:buSzPts val="1800"/>
              <a:buFont typeface="Noto Sans Symbols"/>
              <a:buChar char="❖"/>
            </a:pPr>
            <a:r>
              <a:rPr lang="en-US"/>
              <a:t>Pielou’s evenness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6"/>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Ranking traits’ ability to differentiate between LUHs</a:t>
            </a:r>
            <a:endParaRPr/>
          </a:p>
        </p:txBody>
      </p:sp>
      <p:sp>
        <p:nvSpPr>
          <p:cNvPr id="238" name="Google Shape;238;p16"/>
          <p:cNvSpPr txBox="1"/>
          <p:nvPr>
            <p:ph idx="1" type="body"/>
          </p:nvPr>
        </p:nvSpPr>
        <p:spPr>
          <a:xfrm>
            <a:off x="1097280" y="1845734"/>
            <a:ext cx="10058400" cy="478366"/>
          </a:xfrm>
          <a:prstGeom prst="rect">
            <a:avLst/>
          </a:prstGeom>
          <a:noFill/>
          <a:ln>
            <a:noFill/>
          </a:ln>
        </p:spPr>
        <p:txBody>
          <a:bodyPr anchorCtr="0" anchor="t" bIns="45700" lIns="0" spcFirstLastPara="1" rIns="0" wrap="square" tIns="45700">
            <a:normAutofit fontScale="85000"/>
          </a:bodyPr>
          <a:lstStyle/>
          <a:p>
            <a:pPr indent="-107950" lvl="0" marL="91440" rtl="0" algn="l">
              <a:lnSpc>
                <a:spcPct val="90000"/>
              </a:lnSpc>
              <a:spcBef>
                <a:spcPts val="0"/>
              </a:spcBef>
              <a:spcAft>
                <a:spcPts val="0"/>
              </a:spcAft>
              <a:buSzPct val="100000"/>
              <a:buChar char=" "/>
            </a:pPr>
            <a:r>
              <a:rPr lang="en-US"/>
              <a:t>Species diversity and evenness indices  significantly varies between LUH, whereas the other variables do not</a:t>
            </a:r>
            <a:endParaRPr/>
          </a:p>
        </p:txBody>
      </p:sp>
      <p:pic>
        <p:nvPicPr>
          <p:cNvPr id="239" name="Google Shape;239;p16"/>
          <p:cNvPicPr preferRelativeResize="0"/>
          <p:nvPr/>
        </p:nvPicPr>
        <p:blipFill rotWithShape="1">
          <a:blip r:embed="rId3">
            <a:alphaModFix/>
          </a:blip>
          <a:srcRect b="0" l="0" r="0" t="0"/>
          <a:stretch/>
        </p:blipFill>
        <p:spPr>
          <a:xfrm>
            <a:off x="685409" y="2747761"/>
            <a:ext cx="5601482" cy="2886478"/>
          </a:xfrm>
          <a:prstGeom prst="rect">
            <a:avLst/>
          </a:prstGeom>
          <a:noFill/>
          <a:ln>
            <a:noFill/>
          </a:ln>
        </p:spPr>
      </p:pic>
      <p:pic>
        <p:nvPicPr>
          <p:cNvPr id="240" name="Google Shape;240;p16"/>
          <p:cNvPicPr preferRelativeResize="0"/>
          <p:nvPr/>
        </p:nvPicPr>
        <p:blipFill rotWithShape="1">
          <a:blip r:embed="rId4">
            <a:alphaModFix/>
          </a:blip>
          <a:srcRect b="0" l="0" r="58725" t="0"/>
          <a:stretch/>
        </p:blipFill>
        <p:spPr>
          <a:xfrm>
            <a:off x="7187460" y="2432474"/>
            <a:ext cx="3968220" cy="339579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7"/>
          <p:cNvSpPr txBox="1"/>
          <p:nvPr>
            <p:ph type="title"/>
          </p:nvPr>
        </p:nvSpPr>
        <p:spPr>
          <a:xfrm>
            <a:off x="1097275" y="687550"/>
            <a:ext cx="10532400" cy="8817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Clr>
                <a:srgbClr val="3F3F3F"/>
              </a:buClr>
              <a:buSzPct val="100000"/>
              <a:buFont typeface="Calibri"/>
              <a:buNone/>
            </a:pPr>
            <a:r>
              <a:rPr lang="en-US"/>
              <a:t>Traits that most strongly determine LUH type</a:t>
            </a:r>
            <a:endParaRPr/>
          </a:p>
        </p:txBody>
      </p:sp>
      <p:sp>
        <p:nvSpPr>
          <p:cNvPr id="246" name="Google Shape;246;p17"/>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0" lvl="0" marL="91440" rtl="0" algn="l">
              <a:lnSpc>
                <a:spcPct val="90000"/>
              </a:lnSpc>
              <a:spcBef>
                <a:spcPts val="0"/>
              </a:spcBef>
              <a:spcAft>
                <a:spcPts val="0"/>
              </a:spcAft>
              <a:buSzPts val="2000"/>
              <a:buNone/>
            </a:pPr>
            <a:r>
              <a:t/>
            </a:r>
            <a:endParaRPr/>
          </a:p>
        </p:txBody>
      </p:sp>
      <p:pic>
        <p:nvPicPr>
          <p:cNvPr id="247" name="Google Shape;247;p17"/>
          <p:cNvPicPr preferRelativeResize="0"/>
          <p:nvPr/>
        </p:nvPicPr>
        <p:blipFill rotWithShape="1">
          <a:blip r:embed="rId3">
            <a:alphaModFix/>
          </a:blip>
          <a:srcRect b="0" l="0" r="0" t="5139"/>
          <a:stretch/>
        </p:blipFill>
        <p:spPr>
          <a:xfrm>
            <a:off x="281425" y="1770150"/>
            <a:ext cx="11348251" cy="3926191"/>
          </a:xfrm>
          <a:prstGeom prst="rect">
            <a:avLst/>
          </a:prstGeom>
          <a:noFill/>
          <a:ln>
            <a:noFill/>
          </a:ln>
        </p:spPr>
      </p:pic>
      <p:pic>
        <p:nvPicPr>
          <p:cNvPr id="248" name="Google Shape;248;p17"/>
          <p:cNvPicPr preferRelativeResize="0"/>
          <p:nvPr/>
        </p:nvPicPr>
        <p:blipFill rotWithShape="1">
          <a:blip r:embed="rId4">
            <a:alphaModFix/>
          </a:blip>
          <a:srcRect b="7721" l="0" r="0" t="46711"/>
          <a:stretch/>
        </p:blipFill>
        <p:spPr>
          <a:xfrm>
            <a:off x="7872400" y="3022600"/>
            <a:ext cx="3715585" cy="1170750"/>
          </a:xfrm>
          <a:prstGeom prst="rect">
            <a:avLst/>
          </a:prstGeom>
          <a:noFill/>
          <a:ln>
            <a:noFill/>
          </a:ln>
        </p:spPr>
      </p:pic>
      <p:pic>
        <p:nvPicPr>
          <p:cNvPr id="249" name="Google Shape;249;p17"/>
          <p:cNvPicPr preferRelativeResize="0"/>
          <p:nvPr/>
        </p:nvPicPr>
        <p:blipFill rotWithShape="1">
          <a:blip r:embed="rId4">
            <a:alphaModFix/>
          </a:blip>
          <a:srcRect b="55118" l="0" r="0" t="-2246"/>
          <a:stretch/>
        </p:blipFill>
        <p:spPr>
          <a:xfrm>
            <a:off x="7914100" y="4193350"/>
            <a:ext cx="3715575" cy="1100725"/>
          </a:xfrm>
          <a:prstGeom prst="rect">
            <a:avLst/>
          </a:prstGeom>
          <a:noFill/>
          <a:ln>
            <a:noFill/>
          </a:ln>
        </p:spPr>
      </p:pic>
      <p:sp>
        <p:nvSpPr>
          <p:cNvPr id="250" name="Google Shape;250;p17"/>
          <p:cNvSpPr/>
          <p:nvPr/>
        </p:nvSpPr>
        <p:spPr>
          <a:xfrm>
            <a:off x="366900" y="4253125"/>
            <a:ext cx="11458200" cy="14985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1" name="Google Shape;251;p17"/>
          <p:cNvSpPr txBox="1"/>
          <p:nvPr/>
        </p:nvSpPr>
        <p:spPr>
          <a:xfrm>
            <a:off x="447100" y="5994425"/>
            <a:ext cx="5049900" cy="4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700">
                <a:solidFill>
                  <a:srgbClr val="FF0000"/>
                </a:solidFill>
                <a:latin typeface="Calibri"/>
                <a:ea typeface="Calibri"/>
                <a:cs typeface="Calibri"/>
                <a:sym typeface="Calibri"/>
              </a:rPr>
              <a:t>Red = Significantly different between LUHs. </a:t>
            </a:r>
            <a:endParaRPr sz="1700">
              <a:solidFill>
                <a:srgbClr val="FF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3"/>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 Dominant species in each LUH </a:t>
            </a:r>
            <a:endParaRPr/>
          </a:p>
        </p:txBody>
      </p:sp>
      <p:pic>
        <p:nvPicPr>
          <p:cNvPr id="257" name="Google Shape;257;p13"/>
          <p:cNvPicPr preferRelativeResize="0"/>
          <p:nvPr/>
        </p:nvPicPr>
        <p:blipFill rotWithShape="1">
          <a:blip r:embed="rId3">
            <a:alphaModFix/>
          </a:blip>
          <a:srcRect b="0" l="0" r="0" t="0"/>
          <a:stretch/>
        </p:blipFill>
        <p:spPr>
          <a:xfrm>
            <a:off x="2790729" y="1845734"/>
            <a:ext cx="6610542" cy="438374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g3ad0de9c436_0_105"/>
          <p:cNvSpPr txBox="1"/>
          <p:nvPr>
            <p:ph type="title"/>
          </p:nvPr>
        </p:nvSpPr>
        <p:spPr>
          <a:xfrm>
            <a:off x="1066788" y="1982016"/>
            <a:ext cx="10058400" cy="1450800"/>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dk1"/>
              </a:buClr>
              <a:buSzPts val="1100"/>
              <a:buFont typeface="Arial"/>
              <a:buNone/>
            </a:pPr>
            <a:r>
              <a:rPr lang="en-US"/>
              <a:t>Putting our findings into practice: should OG1 be OG or is it really NR?</a:t>
            </a:r>
            <a:endParaRPr/>
          </a:p>
        </p:txBody>
      </p:sp>
      <p:cxnSp>
        <p:nvCxnSpPr>
          <p:cNvPr id="263" name="Google Shape;263;g3ad0de9c436_0_105"/>
          <p:cNvCxnSpPr/>
          <p:nvPr/>
        </p:nvCxnSpPr>
        <p:spPr>
          <a:xfrm>
            <a:off x="1102659" y="3917576"/>
            <a:ext cx="10291500" cy="0"/>
          </a:xfrm>
          <a:prstGeom prst="straightConnector1">
            <a:avLst/>
          </a:prstGeom>
          <a:noFill/>
          <a:ln cap="flat" cmpd="sng" w="9525">
            <a:solidFill>
              <a:schemeClr val="dk1"/>
            </a:solidFill>
            <a:prstDash val="solid"/>
            <a:round/>
            <a:headEnd len="sm" w="sm" type="none"/>
            <a:tailEnd len="sm" w="sm" type="none"/>
          </a:ln>
        </p:spPr>
      </p:cxnSp>
      <p:cxnSp>
        <p:nvCxnSpPr>
          <p:cNvPr id="264" name="Google Shape;264;g3ad0de9c436_0_105"/>
          <p:cNvCxnSpPr/>
          <p:nvPr/>
        </p:nvCxnSpPr>
        <p:spPr>
          <a:xfrm>
            <a:off x="1102659" y="1739154"/>
            <a:ext cx="102915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8"/>
          <p:cNvSpPr txBox="1"/>
          <p:nvPr>
            <p:ph type="title"/>
          </p:nvPr>
        </p:nvSpPr>
        <p:spPr>
          <a:xfrm>
            <a:off x="1066800" y="87831"/>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t/>
            </a:r>
            <a:endParaRPr/>
          </a:p>
        </p:txBody>
      </p:sp>
      <p:sp>
        <p:nvSpPr>
          <p:cNvPr id="270" name="Google Shape;270;p18"/>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0" lvl="0" marL="91440" rtl="0" algn="l">
              <a:lnSpc>
                <a:spcPct val="90000"/>
              </a:lnSpc>
              <a:spcBef>
                <a:spcPts val="0"/>
              </a:spcBef>
              <a:spcAft>
                <a:spcPts val="0"/>
              </a:spcAft>
              <a:buSzPts val="2000"/>
              <a:buNone/>
            </a:pPr>
            <a:r>
              <a:t/>
            </a:r>
            <a:endParaRPr/>
          </a:p>
        </p:txBody>
      </p:sp>
      <p:pic>
        <p:nvPicPr>
          <p:cNvPr id="271" name="Google Shape;271;p18"/>
          <p:cNvPicPr preferRelativeResize="0"/>
          <p:nvPr/>
        </p:nvPicPr>
        <p:blipFill rotWithShape="1">
          <a:blip r:embed="rId3">
            <a:alphaModFix/>
          </a:blip>
          <a:srcRect b="0" l="0" r="0" t="0"/>
          <a:stretch/>
        </p:blipFill>
        <p:spPr>
          <a:xfrm>
            <a:off x="475129" y="0"/>
            <a:ext cx="11241742" cy="6234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t/>
            </a:r>
            <a:endParaRPr/>
          </a:p>
        </p:txBody>
      </p:sp>
      <p:sp>
        <p:nvSpPr>
          <p:cNvPr id="277" name="Google Shape;277;p19"/>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0" lvl="0" marL="91440" rtl="0" algn="l">
              <a:lnSpc>
                <a:spcPct val="90000"/>
              </a:lnSpc>
              <a:spcBef>
                <a:spcPts val="0"/>
              </a:spcBef>
              <a:spcAft>
                <a:spcPts val="0"/>
              </a:spcAft>
              <a:buSzPts val="2000"/>
              <a:buNone/>
            </a:pPr>
            <a:r>
              <a:t/>
            </a:r>
            <a:endParaRPr/>
          </a:p>
        </p:txBody>
      </p:sp>
      <p:pic>
        <p:nvPicPr>
          <p:cNvPr id="278" name="Google Shape;278;p19"/>
          <p:cNvPicPr preferRelativeResize="0"/>
          <p:nvPr/>
        </p:nvPicPr>
        <p:blipFill rotWithShape="1">
          <a:blip r:embed="rId3">
            <a:alphaModFix/>
          </a:blip>
          <a:srcRect b="0" l="0" r="0" t="0"/>
          <a:stretch/>
        </p:blipFill>
        <p:spPr>
          <a:xfrm>
            <a:off x="0" y="253782"/>
            <a:ext cx="12192000" cy="635043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g3ac5310ffe7_0_19"/>
          <p:cNvSpPr txBox="1"/>
          <p:nvPr>
            <p:ph type="title"/>
          </p:nvPr>
        </p:nvSpPr>
        <p:spPr>
          <a:xfrm>
            <a:off x="1097280" y="286603"/>
            <a:ext cx="10058400" cy="14508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Work With Nature Costa Rica</a:t>
            </a:r>
            <a:endParaRPr/>
          </a:p>
        </p:txBody>
      </p:sp>
      <p:sp>
        <p:nvSpPr>
          <p:cNvPr id="113" name="Google Shape;113;g3ac5310ffe7_0_19"/>
          <p:cNvSpPr txBox="1"/>
          <p:nvPr>
            <p:ph idx="1" type="body"/>
          </p:nvPr>
        </p:nvSpPr>
        <p:spPr>
          <a:xfrm>
            <a:off x="1097280" y="1845734"/>
            <a:ext cx="10058400" cy="4023300"/>
          </a:xfrm>
          <a:prstGeom prst="rect">
            <a:avLst/>
          </a:prstGeom>
        </p:spPr>
        <p:txBody>
          <a:bodyPr anchorCtr="0" anchor="t" bIns="45700" lIns="0" spcFirstLastPara="1" rIns="0" wrap="square" tIns="45700">
            <a:normAutofit/>
          </a:bodyPr>
          <a:lstStyle/>
          <a:p>
            <a:pPr indent="0" lvl="0" marL="0" rtl="0" algn="l">
              <a:spcBef>
                <a:spcPts val="1200"/>
              </a:spcBef>
              <a:spcAft>
                <a:spcPts val="200"/>
              </a:spcAft>
              <a:buNone/>
            </a:pPr>
            <a:r>
              <a:t/>
            </a:r>
            <a:endParaRPr/>
          </a:p>
        </p:txBody>
      </p:sp>
      <p:pic>
        <p:nvPicPr>
          <p:cNvPr id="114" name="Google Shape;114;g3ac5310ffe7_0_19"/>
          <p:cNvPicPr preferRelativeResize="0"/>
          <p:nvPr/>
        </p:nvPicPr>
        <p:blipFill>
          <a:blip r:embed="rId3">
            <a:alphaModFix/>
          </a:blip>
          <a:stretch>
            <a:fillRect/>
          </a:stretch>
        </p:blipFill>
        <p:spPr>
          <a:xfrm>
            <a:off x="162925" y="2369101"/>
            <a:ext cx="5041673" cy="3367301"/>
          </a:xfrm>
          <a:prstGeom prst="rect">
            <a:avLst/>
          </a:prstGeom>
          <a:noFill/>
          <a:ln cap="flat" cmpd="sng" w="9525">
            <a:solidFill>
              <a:srgbClr val="FF0000"/>
            </a:solidFill>
            <a:prstDash val="solid"/>
            <a:round/>
            <a:headEnd len="sm" w="sm" type="none"/>
            <a:tailEnd len="sm" w="sm" type="none"/>
          </a:ln>
        </p:spPr>
      </p:pic>
      <p:pic>
        <p:nvPicPr>
          <p:cNvPr id="115" name="Google Shape;115;g3ac5310ffe7_0_19"/>
          <p:cNvPicPr preferRelativeResize="0"/>
          <p:nvPr/>
        </p:nvPicPr>
        <p:blipFill>
          <a:blip r:embed="rId4">
            <a:alphaModFix/>
          </a:blip>
          <a:stretch>
            <a:fillRect/>
          </a:stretch>
        </p:blipFill>
        <p:spPr>
          <a:xfrm>
            <a:off x="6293391" y="2111950"/>
            <a:ext cx="5445809" cy="3881601"/>
          </a:xfrm>
          <a:prstGeom prst="rect">
            <a:avLst/>
          </a:prstGeom>
          <a:noFill/>
          <a:ln>
            <a:noFill/>
          </a:ln>
        </p:spPr>
      </p:pic>
      <p:cxnSp>
        <p:nvCxnSpPr>
          <p:cNvPr id="116" name="Google Shape;116;g3ac5310ffe7_0_19"/>
          <p:cNvCxnSpPr/>
          <p:nvPr/>
        </p:nvCxnSpPr>
        <p:spPr>
          <a:xfrm rot="10800000">
            <a:off x="5204600" y="2422750"/>
            <a:ext cx="2271300" cy="2405700"/>
          </a:xfrm>
          <a:prstGeom prst="straightConnector1">
            <a:avLst/>
          </a:prstGeom>
          <a:noFill/>
          <a:ln cap="flat" cmpd="sng" w="9525">
            <a:solidFill>
              <a:srgbClr val="FF0000"/>
            </a:solidFill>
            <a:prstDash val="solid"/>
            <a:round/>
            <a:headEnd len="med" w="med" type="none"/>
            <a:tailEnd len="med" w="med" type="none"/>
          </a:ln>
        </p:spPr>
      </p:cxnSp>
      <p:cxnSp>
        <p:nvCxnSpPr>
          <p:cNvPr id="117" name="Google Shape;117;g3ac5310ffe7_0_19"/>
          <p:cNvCxnSpPr/>
          <p:nvPr/>
        </p:nvCxnSpPr>
        <p:spPr>
          <a:xfrm flipH="1">
            <a:off x="5216625" y="4938350"/>
            <a:ext cx="2381400" cy="781500"/>
          </a:xfrm>
          <a:prstGeom prst="straightConnector1">
            <a:avLst/>
          </a:prstGeom>
          <a:noFill/>
          <a:ln cap="flat" cmpd="sng" w="9525">
            <a:solidFill>
              <a:srgbClr val="FF0000"/>
            </a:solidFill>
            <a:prstDash val="solid"/>
            <a:round/>
            <a:headEnd len="med" w="med" type="none"/>
            <a:tailEnd len="med" w="med"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t/>
            </a:r>
            <a:endParaRPr/>
          </a:p>
        </p:txBody>
      </p:sp>
      <p:sp>
        <p:nvSpPr>
          <p:cNvPr id="285" name="Google Shape;285;p20"/>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0" lvl="0" marL="91440" rtl="0" algn="l">
              <a:lnSpc>
                <a:spcPct val="90000"/>
              </a:lnSpc>
              <a:spcBef>
                <a:spcPts val="0"/>
              </a:spcBef>
              <a:spcAft>
                <a:spcPts val="0"/>
              </a:spcAft>
              <a:buSzPts val="2000"/>
              <a:buNone/>
            </a:pPr>
            <a:r>
              <a:t/>
            </a:r>
            <a:endParaRPr/>
          </a:p>
        </p:txBody>
      </p:sp>
      <p:pic>
        <p:nvPicPr>
          <p:cNvPr id="286" name="Google Shape;286;p20"/>
          <p:cNvPicPr preferRelativeResize="0"/>
          <p:nvPr/>
        </p:nvPicPr>
        <p:blipFill rotWithShape="1">
          <a:blip r:embed="rId3">
            <a:alphaModFix/>
          </a:blip>
          <a:srcRect b="0" l="0" r="0" t="0"/>
          <a:stretch/>
        </p:blipFill>
        <p:spPr>
          <a:xfrm>
            <a:off x="30480" y="105178"/>
            <a:ext cx="12192000" cy="614561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Should OG1 be NR or OG?</a:t>
            </a:r>
            <a:endParaRPr/>
          </a:p>
        </p:txBody>
      </p:sp>
      <p:sp>
        <p:nvSpPr>
          <p:cNvPr id="293" name="Google Shape;293;p21"/>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0" lvl="0" marL="91440" rtl="0" algn="l">
              <a:lnSpc>
                <a:spcPct val="90000"/>
              </a:lnSpc>
              <a:spcBef>
                <a:spcPts val="0"/>
              </a:spcBef>
              <a:spcAft>
                <a:spcPts val="0"/>
              </a:spcAft>
              <a:buSzPts val="2000"/>
              <a:buNone/>
            </a:pPr>
            <a:r>
              <a:t/>
            </a:r>
            <a:endParaRPr/>
          </a:p>
        </p:txBody>
      </p:sp>
      <p:pic>
        <p:nvPicPr>
          <p:cNvPr id="294" name="Google Shape;294;p21"/>
          <p:cNvPicPr preferRelativeResize="0"/>
          <p:nvPr/>
        </p:nvPicPr>
        <p:blipFill rotWithShape="1">
          <a:blip r:embed="rId3">
            <a:alphaModFix/>
          </a:blip>
          <a:srcRect b="0" l="0" r="0" t="0"/>
          <a:stretch/>
        </p:blipFill>
        <p:spPr>
          <a:xfrm>
            <a:off x="1097280" y="5276602"/>
            <a:ext cx="9850225" cy="543001"/>
          </a:xfrm>
          <a:prstGeom prst="rect">
            <a:avLst/>
          </a:prstGeom>
          <a:noFill/>
          <a:ln>
            <a:noFill/>
          </a:ln>
        </p:spPr>
      </p:pic>
      <p:pic>
        <p:nvPicPr>
          <p:cNvPr id="295" name="Google Shape;295;p21"/>
          <p:cNvPicPr preferRelativeResize="0"/>
          <p:nvPr/>
        </p:nvPicPr>
        <p:blipFill rotWithShape="1">
          <a:blip r:embed="rId4">
            <a:alphaModFix/>
          </a:blip>
          <a:srcRect b="0" l="0" r="0" t="0"/>
          <a:stretch/>
        </p:blipFill>
        <p:spPr>
          <a:xfrm>
            <a:off x="2582944" y="1765048"/>
            <a:ext cx="6548330" cy="332790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2"/>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Should OG1 be NR or OG?</a:t>
            </a:r>
            <a:endParaRPr/>
          </a:p>
        </p:txBody>
      </p:sp>
      <p:pic>
        <p:nvPicPr>
          <p:cNvPr id="302" name="Google Shape;302;p22"/>
          <p:cNvPicPr preferRelativeResize="0"/>
          <p:nvPr/>
        </p:nvPicPr>
        <p:blipFill rotWithShape="1">
          <a:blip r:embed="rId3">
            <a:alphaModFix/>
          </a:blip>
          <a:srcRect b="0" l="0" r="0" t="0"/>
          <a:stretch/>
        </p:blipFill>
        <p:spPr>
          <a:xfrm>
            <a:off x="1225442" y="5759654"/>
            <a:ext cx="9869277" cy="581106"/>
          </a:xfrm>
          <a:prstGeom prst="rect">
            <a:avLst/>
          </a:prstGeom>
          <a:noFill/>
          <a:ln>
            <a:noFill/>
          </a:ln>
        </p:spPr>
      </p:pic>
      <p:pic>
        <p:nvPicPr>
          <p:cNvPr id="303" name="Google Shape;303;p22"/>
          <p:cNvPicPr preferRelativeResize="0"/>
          <p:nvPr/>
        </p:nvPicPr>
        <p:blipFill rotWithShape="1">
          <a:blip r:embed="rId4">
            <a:alphaModFix/>
          </a:blip>
          <a:srcRect b="0" l="0" r="0" t="0"/>
          <a:stretch/>
        </p:blipFill>
        <p:spPr>
          <a:xfrm>
            <a:off x="2331406" y="1946513"/>
            <a:ext cx="7529188" cy="381314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23"/>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Summary</a:t>
            </a:r>
            <a:endParaRPr/>
          </a:p>
        </p:txBody>
      </p:sp>
      <p:sp>
        <p:nvSpPr>
          <p:cNvPr id="309" name="Google Shape;309;p23"/>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0" lvl="0" marL="0" rtl="0" algn="l">
              <a:lnSpc>
                <a:spcPct val="90000"/>
              </a:lnSpc>
              <a:spcBef>
                <a:spcPts val="1400"/>
              </a:spcBef>
              <a:spcAft>
                <a:spcPts val="0"/>
              </a:spcAft>
              <a:buSzPts val="2000"/>
              <a:buFont typeface="Calibri"/>
              <a:buNone/>
            </a:pPr>
            <a:r>
              <a:t/>
            </a:r>
            <a:endParaRPr b="1"/>
          </a:p>
          <a:p>
            <a:pPr indent="-457200" lvl="0" marL="457200" rtl="0" algn="l">
              <a:lnSpc>
                <a:spcPct val="90000"/>
              </a:lnSpc>
              <a:spcBef>
                <a:spcPts val="1400"/>
              </a:spcBef>
              <a:spcAft>
                <a:spcPts val="0"/>
              </a:spcAft>
              <a:buSzPts val="2000"/>
              <a:buFont typeface="Calibri"/>
              <a:buAutoNum type="arabicPeriod"/>
            </a:pPr>
            <a:r>
              <a:rPr b="1" lang="en-US"/>
              <a:t>Species diversity and Evenness</a:t>
            </a:r>
            <a:r>
              <a:rPr lang="en-US"/>
              <a:t> Seem to be the best discriminators! Significantly differing between LUHs. </a:t>
            </a:r>
            <a:endParaRPr/>
          </a:p>
          <a:p>
            <a:pPr indent="-457200" lvl="0" marL="457200" rtl="0" algn="l">
              <a:lnSpc>
                <a:spcPct val="90000"/>
              </a:lnSpc>
              <a:spcBef>
                <a:spcPts val="1400"/>
              </a:spcBef>
              <a:spcAft>
                <a:spcPts val="0"/>
              </a:spcAft>
              <a:buSzPts val="2000"/>
              <a:buFont typeface="Calibri"/>
              <a:buAutoNum type="arabicPeriod"/>
            </a:pPr>
            <a:r>
              <a:rPr b="1" lang="en-US"/>
              <a:t>The evidence </a:t>
            </a:r>
            <a:r>
              <a:rPr lang="en-US"/>
              <a:t>seems to go towards </a:t>
            </a:r>
            <a:r>
              <a:rPr b="1" lang="en-US"/>
              <a:t>keeping OG1 as Old Growth HOWEVER </a:t>
            </a:r>
            <a:r>
              <a:rPr lang="en-US"/>
              <a:t>this evidence is poorly significant </a:t>
            </a:r>
            <a:endParaRPr/>
          </a:p>
          <a:p>
            <a:pPr indent="-127000" lvl="0" marL="91440" rtl="0" algn="l">
              <a:lnSpc>
                <a:spcPct val="90000"/>
              </a:lnSpc>
              <a:spcBef>
                <a:spcPts val="1400"/>
              </a:spcBef>
              <a:spcAft>
                <a:spcPts val="0"/>
              </a:spcAft>
              <a:buSzPts val="2000"/>
              <a:buFont typeface="Noto Sans Symbols"/>
              <a:buChar char="❖"/>
            </a:pPr>
            <a:r>
              <a:rPr lang="en-US"/>
              <a:t>WE NEED MORE PLOTS DATA and TIME!</a:t>
            </a:r>
            <a:endParaRPr/>
          </a:p>
          <a:p>
            <a:pPr indent="-127000" lvl="0" marL="91440" rtl="0" algn="l">
              <a:lnSpc>
                <a:spcPct val="90000"/>
              </a:lnSpc>
              <a:spcBef>
                <a:spcPts val="1400"/>
              </a:spcBef>
              <a:spcAft>
                <a:spcPts val="0"/>
              </a:spcAft>
              <a:buSzPts val="2000"/>
              <a:buFont typeface="Noto Sans Symbols"/>
              <a:buChar char="❖"/>
            </a:pPr>
            <a:r>
              <a:rPr lang="en-US"/>
              <a:t>We recommend going off actual Land Use history traits such as the VP plots. Statistical tests may not be enough at this stage to segregate them as we know little as to how specific LUH may reshape forest communities….</a:t>
            </a:r>
            <a:endParaRPr/>
          </a:p>
          <a:p>
            <a:pPr indent="0" lvl="0" marL="91440" rtl="0" algn="l">
              <a:lnSpc>
                <a:spcPct val="90000"/>
              </a:lnSpc>
              <a:spcBef>
                <a:spcPts val="1400"/>
              </a:spcBef>
              <a:spcAft>
                <a:spcPts val="0"/>
              </a:spcAft>
              <a:buSzPts val="2000"/>
              <a:buFont typeface="Noto Sans Symbols"/>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3ad0de9c436_0_25"/>
          <p:cNvSpPr txBox="1"/>
          <p:nvPr>
            <p:ph type="title"/>
          </p:nvPr>
        </p:nvSpPr>
        <p:spPr>
          <a:xfrm>
            <a:off x="1097280" y="249828"/>
            <a:ext cx="10058400" cy="14508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Some </a:t>
            </a:r>
            <a:r>
              <a:rPr lang="en-US"/>
              <a:t>bumps</a:t>
            </a:r>
            <a:r>
              <a:rPr lang="en-US"/>
              <a:t> along the way!</a:t>
            </a:r>
            <a:endParaRPr/>
          </a:p>
        </p:txBody>
      </p:sp>
      <p:sp>
        <p:nvSpPr>
          <p:cNvPr id="316" name="Google Shape;316;g3ad0de9c436_0_25"/>
          <p:cNvSpPr txBox="1"/>
          <p:nvPr>
            <p:ph idx="1" type="body"/>
          </p:nvPr>
        </p:nvSpPr>
        <p:spPr>
          <a:xfrm>
            <a:off x="1097280" y="1845734"/>
            <a:ext cx="10058400" cy="4023300"/>
          </a:xfrm>
          <a:prstGeom prst="rect">
            <a:avLst/>
          </a:prstGeom>
        </p:spPr>
        <p:txBody>
          <a:bodyPr anchorCtr="0" anchor="t" bIns="45700" lIns="0" spcFirstLastPara="1" rIns="0" wrap="square" tIns="45700">
            <a:normAutofit/>
          </a:bodyPr>
          <a:lstStyle/>
          <a:p>
            <a:pPr indent="0" lvl="0" marL="0" rtl="0" algn="l">
              <a:spcBef>
                <a:spcPts val="1200"/>
              </a:spcBef>
              <a:spcAft>
                <a:spcPts val="200"/>
              </a:spcAft>
              <a:buNone/>
            </a:pPr>
            <a:r>
              <a:t/>
            </a:r>
            <a:endParaRPr/>
          </a:p>
        </p:txBody>
      </p:sp>
      <p:pic>
        <p:nvPicPr>
          <p:cNvPr id="317" name="Google Shape;317;g3ad0de9c436_0_25" title="100_0305.jpg"/>
          <p:cNvPicPr preferRelativeResize="0"/>
          <p:nvPr/>
        </p:nvPicPr>
        <p:blipFill rotWithShape="1">
          <a:blip r:embed="rId3">
            <a:alphaModFix/>
          </a:blip>
          <a:srcRect b="11047" l="0" r="0" t="0"/>
          <a:stretch/>
        </p:blipFill>
        <p:spPr>
          <a:xfrm>
            <a:off x="4255638" y="1845725"/>
            <a:ext cx="3508024" cy="4160451"/>
          </a:xfrm>
          <a:prstGeom prst="rect">
            <a:avLst/>
          </a:prstGeom>
          <a:noFill/>
          <a:ln>
            <a:noFill/>
          </a:ln>
        </p:spPr>
      </p:pic>
      <p:pic>
        <p:nvPicPr>
          <p:cNvPr id="318" name="Google Shape;318;g3ad0de9c436_0_25" title="100_0459.jpg"/>
          <p:cNvPicPr preferRelativeResize="0"/>
          <p:nvPr/>
        </p:nvPicPr>
        <p:blipFill rotWithShape="1">
          <a:blip r:embed="rId4">
            <a:alphaModFix/>
          </a:blip>
          <a:srcRect b="7852" l="0" r="0" t="4413"/>
          <a:stretch/>
        </p:blipFill>
        <p:spPr>
          <a:xfrm>
            <a:off x="7979150" y="1806487"/>
            <a:ext cx="3270175" cy="2151725"/>
          </a:xfrm>
          <a:prstGeom prst="rect">
            <a:avLst/>
          </a:prstGeom>
          <a:noFill/>
          <a:ln>
            <a:noFill/>
          </a:ln>
        </p:spPr>
      </p:pic>
      <p:pic>
        <p:nvPicPr>
          <p:cNvPr id="319" name="Google Shape;319;g3ad0de9c436_0_25" title="100_0317.jpg"/>
          <p:cNvPicPr preferRelativeResize="0"/>
          <p:nvPr/>
        </p:nvPicPr>
        <p:blipFill rotWithShape="1">
          <a:blip r:embed="rId5">
            <a:alphaModFix/>
          </a:blip>
          <a:srcRect b="0" l="0" r="0" t="17634"/>
          <a:stretch/>
        </p:blipFill>
        <p:spPr>
          <a:xfrm>
            <a:off x="7979150" y="4064075"/>
            <a:ext cx="3270226" cy="2020174"/>
          </a:xfrm>
          <a:prstGeom prst="rect">
            <a:avLst/>
          </a:prstGeom>
          <a:noFill/>
          <a:ln>
            <a:noFill/>
          </a:ln>
        </p:spPr>
      </p:pic>
      <p:pic>
        <p:nvPicPr>
          <p:cNvPr id="320" name="Google Shape;320;g3ad0de9c436_0_25" title="100_0384.jpg"/>
          <p:cNvPicPr preferRelativeResize="0"/>
          <p:nvPr/>
        </p:nvPicPr>
        <p:blipFill rotWithShape="1">
          <a:blip r:embed="rId6">
            <a:alphaModFix/>
          </a:blip>
          <a:srcRect b="0" l="0" r="0" t="12273"/>
          <a:stretch/>
        </p:blipFill>
        <p:spPr>
          <a:xfrm>
            <a:off x="879225" y="3958200"/>
            <a:ext cx="3270226" cy="2151725"/>
          </a:xfrm>
          <a:prstGeom prst="rect">
            <a:avLst/>
          </a:prstGeom>
          <a:noFill/>
          <a:ln>
            <a:noFill/>
          </a:ln>
        </p:spPr>
      </p:pic>
      <p:pic>
        <p:nvPicPr>
          <p:cNvPr id="321" name="Google Shape;321;g3ad0de9c436_0_25" title="100_0416.jpg"/>
          <p:cNvPicPr preferRelativeResize="0"/>
          <p:nvPr/>
        </p:nvPicPr>
        <p:blipFill rotWithShape="1">
          <a:blip r:embed="rId7">
            <a:alphaModFix/>
          </a:blip>
          <a:srcRect b="19733" l="0" r="0" t="-1512"/>
          <a:stretch/>
        </p:blipFill>
        <p:spPr>
          <a:xfrm>
            <a:off x="898815" y="1866000"/>
            <a:ext cx="3141335" cy="19268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3ad0de9c436_0_0"/>
          <p:cNvSpPr txBox="1"/>
          <p:nvPr>
            <p:ph type="title"/>
          </p:nvPr>
        </p:nvSpPr>
        <p:spPr>
          <a:xfrm>
            <a:off x="1097280" y="286603"/>
            <a:ext cx="10058400" cy="14508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Weeks at WWN</a:t>
            </a:r>
            <a:endParaRPr/>
          </a:p>
        </p:txBody>
      </p:sp>
      <p:sp>
        <p:nvSpPr>
          <p:cNvPr id="328" name="Google Shape;328;g3ad0de9c436_0_0"/>
          <p:cNvSpPr/>
          <p:nvPr/>
        </p:nvSpPr>
        <p:spPr>
          <a:xfrm>
            <a:off x="507971" y="1691971"/>
            <a:ext cx="11902475" cy="3777425"/>
          </a:xfrm>
          <a:custGeom>
            <a:rect b="b" l="l" r="r" t="t"/>
            <a:pathLst>
              <a:path extrusionOk="0" h="151097" w="476099">
                <a:moveTo>
                  <a:pt x="10771" y="60540"/>
                </a:moveTo>
                <a:cubicBezTo>
                  <a:pt x="6748" y="64563"/>
                  <a:pt x="1416" y="68623"/>
                  <a:pt x="611" y="74256"/>
                </a:cubicBezTo>
                <a:cubicBezTo>
                  <a:pt x="-1202" y="86944"/>
                  <a:pt x="1708" y="102277"/>
                  <a:pt x="10771" y="111340"/>
                </a:cubicBezTo>
                <a:cubicBezTo>
                  <a:pt x="23321" y="123890"/>
                  <a:pt x="40521" y="131165"/>
                  <a:pt x="56999" y="137756"/>
                </a:cubicBezTo>
                <a:cubicBezTo>
                  <a:pt x="70598" y="143195"/>
                  <a:pt x="87079" y="136178"/>
                  <a:pt x="100179" y="129628"/>
                </a:cubicBezTo>
                <a:cubicBezTo>
                  <a:pt x="120635" y="119400"/>
                  <a:pt x="120499" y="86966"/>
                  <a:pt x="120499" y="64096"/>
                </a:cubicBezTo>
                <a:cubicBezTo>
                  <a:pt x="120499" y="52730"/>
                  <a:pt x="118708" y="40763"/>
                  <a:pt x="122531" y="30060"/>
                </a:cubicBezTo>
                <a:cubicBezTo>
                  <a:pt x="130025" y="9076"/>
                  <a:pt x="163010" y="-6150"/>
                  <a:pt x="183491" y="2628"/>
                </a:cubicBezTo>
                <a:cubicBezTo>
                  <a:pt x="191844" y="6208"/>
                  <a:pt x="197177" y="18048"/>
                  <a:pt x="195683" y="27012"/>
                </a:cubicBezTo>
                <a:cubicBezTo>
                  <a:pt x="195083" y="30610"/>
                  <a:pt x="188983" y="32229"/>
                  <a:pt x="185523" y="31076"/>
                </a:cubicBezTo>
                <a:cubicBezTo>
                  <a:pt x="180680" y="29462"/>
                  <a:pt x="179433" y="18119"/>
                  <a:pt x="183999" y="15836"/>
                </a:cubicBezTo>
                <a:cubicBezTo>
                  <a:pt x="193768" y="10952"/>
                  <a:pt x="211627" y="10131"/>
                  <a:pt x="216511" y="19900"/>
                </a:cubicBezTo>
                <a:cubicBezTo>
                  <a:pt x="227886" y="42650"/>
                  <a:pt x="223354" y="70313"/>
                  <a:pt x="226163" y="95592"/>
                </a:cubicBezTo>
                <a:cubicBezTo>
                  <a:pt x="228183" y="113769"/>
                  <a:pt x="240741" y="136201"/>
                  <a:pt x="258675" y="139788"/>
                </a:cubicBezTo>
                <a:cubicBezTo>
                  <a:pt x="266652" y="141383"/>
                  <a:pt x="275996" y="142808"/>
                  <a:pt x="283059" y="138772"/>
                </a:cubicBezTo>
                <a:cubicBezTo>
                  <a:pt x="296263" y="131227"/>
                  <a:pt x="304198" y="116306"/>
                  <a:pt x="310999" y="102704"/>
                </a:cubicBezTo>
                <a:cubicBezTo>
                  <a:pt x="313886" y="96931"/>
                  <a:pt x="310126" y="89393"/>
                  <a:pt x="312523" y="83400"/>
                </a:cubicBezTo>
                <a:cubicBezTo>
                  <a:pt x="316779" y="72760"/>
                  <a:pt x="318574" y="61138"/>
                  <a:pt x="323699" y="50888"/>
                </a:cubicBezTo>
                <a:cubicBezTo>
                  <a:pt x="325900" y="46485"/>
                  <a:pt x="329870" y="43193"/>
                  <a:pt x="333351" y="39712"/>
                </a:cubicBezTo>
                <a:cubicBezTo>
                  <a:pt x="341819" y="31244"/>
                  <a:pt x="348745" y="20555"/>
                  <a:pt x="359259" y="14820"/>
                </a:cubicBezTo>
                <a:cubicBezTo>
                  <a:pt x="369206" y="9395"/>
                  <a:pt x="381611" y="7369"/>
                  <a:pt x="392787" y="9232"/>
                </a:cubicBezTo>
                <a:cubicBezTo>
                  <a:pt x="402413" y="10836"/>
                  <a:pt x="414043" y="17894"/>
                  <a:pt x="415647" y="27520"/>
                </a:cubicBezTo>
                <a:cubicBezTo>
                  <a:pt x="416626" y="33395"/>
                  <a:pt x="415286" y="40581"/>
                  <a:pt x="411075" y="44792"/>
                </a:cubicBezTo>
                <a:cubicBezTo>
                  <a:pt x="408677" y="47190"/>
                  <a:pt x="402660" y="48208"/>
                  <a:pt x="400915" y="45300"/>
                </a:cubicBezTo>
                <a:cubicBezTo>
                  <a:pt x="398420" y="41142"/>
                  <a:pt x="403132" y="35001"/>
                  <a:pt x="407011" y="32092"/>
                </a:cubicBezTo>
                <a:cubicBezTo>
                  <a:pt x="408366" y="31076"/>
                  <a:pt x="409453" y="28557"/>
                  <a:pt x="411075" y="29044"/>
                </a:cubicBezTo>
                <a:cubicBezTo>
                  <a:pt x="424475" y="33064"/>
                  <a:pt x="442360" y="41070"/>
                  <a:pt x="444095" y="54952"/>
                </a:cubicBezTo>
                <a:cubicBezTo>
                  <a:pt x="446858" y="77060"/>
                  <a:pt x="424894" y="95888"/>
                  <a:pt x="421743" y="117944"/>
                </a:cubicBezTo>
                <a:cubicBezTo>
                  <a:pt x="420736" y="124994"/>
                  <a:pt x="422987" y="133574"/>
                  <a:pt x="428347" y="138264"/>
                </a:cubicBezTo>
                <a:cubicBezTo>
                  <a:pt x="439644" y="148149"/>
                  <a:pt x="460822" y="156277"/>
                  <a:pt x="472543" y="146900"/>
                </a:cubicBezTo>
                <a:cubicBezTo>
                  <a:pt x="473949" y="145776"/>
                  <a:pt x="476099" y="144636"/>
                  <a:pt x="476099" y="142836"/>
                </a:cubicBezTo>
              </a:path>
            </a:pathLst>
          </a:custGeom>
          <a:noFill/>
          <a:ln cap="flat" cmpd="sng" w="9525">
            <a:solidFill>
              <a:schemeClr val="dk2"/>
            </a:solidFill>
            <a:prstDash val="solid"/>
            <a:round/>
            <a:headEnd len="med" w="med" type="none"/>
            <a:tailEnd len="med" w="med" type="none"/>
          </a:ln>
        </p:spPr>
      </p:sp>
      <p:pic>
        <p:nvPicPr>
          <p:cNvPr id="329" name="Google Shape;329;g3ad0de9c436_0_0" title="100_0259.jpg"/>
          <p:cNvPicPr preferRelativeResize="0"/>
          <p:nvPr/>
        </p:nvPicPr>
        <p:blipFill rotWithShape="1">
          <a:blip r:embed="rId3">
            <a:alphaModFix/>
          </a:blip>
          <a:srcRect b="0" l="16945" r="14999" t="6533"/>
          <a:stretch/>
        </p:blipFill>
        <p:spPr>
          <a:xfrm>
            <a:off x="726050" y="4038600"/>
            <a:ext cx="1803000" cy="1857300"/>
          </a:xfrm>
          <a:prstGeom prst="ellipse">
            <a:avLst/>
          </a:prstGeom>
          <a:noFill/>
          <a:ln cap="flat" cmpd="sng" w="76200">
            <a:solidFill>
              <a:schemeClr val="dk2"/>
            </a:solidFill>
            <a:prstDash val="solid"/>
            <a:round/>
            <a:headEnd len="sm" w="sm" type="none"/>
            <a:tailEnd len="sm" w="sm" type="none"/>
          </a:ln>
        </p:spPr>
      </p:pic>
      <p:pic>
        <p:nvPicPr>
          <p:cNvPr id="330" name="Google Shape;330;g3ad0de9c436_0_0" title="100_0256.jpg"/>
          <p:cNvPicPr preferRelativeResize="0"/>
          <p:nvPr/>
        </p:nvPicPr>
        <p:blipFill rotWithShape="1">
          <a:blip r:embed="rId4">
            <a:alphaModFix/>
          </a:blip>
          <a:srcRect b="0" l="10732" r="14529" t="0"/>
          <a:stretch/>
        </p:blipFill>
        <p:spPr>
          <a:xfrm>
            <a:off x="2923950" y="2147545"/>
            <a:ext cx="1803000" cy="1809000"/>
          </a:xfrm>
          <a:prstGeom prst="ellipse">
            <a:avLst/>
          </a:prstGeom>
          <a:noFill/>
          <a:ln cap="flat" cmpd="sng" w="76200">
            <a:solidFill>
              <a:schemeClr val="dk2"/>
            </a:solidFill>
            <a:prstDash val="solid"/>
            <a:round/>
            <a:headEnd len="sm" w="sm" type="none"/>
            <a:tailEnd len="sm" w="sm" type="none"/>
          </a:ln>
        </p:spPr>
      </p:pic>
      <p:pic>
        <p:nvPicPr>
          <p:cNvPr id="331" name="Google Shape;331;g3ad0de9c436_0_0"/>
          <p:cNvPicPr preferRelativeResize="0"/>
          <p:nvPr/>
        </p:nvPicPr>
        <p:blipFill rotWithShape="1">
          <a:blip r:embed="rId5">
            <a:alphaModFix/>
          </a:blip>
          <a:srcRect b="0" l="15951" r="8944" t="0"/>
          <a:stretch/>
        </p:blipFill>
        <p:spPr>
          <a:xfrm>
            <a:off x="5529370" y="4151175"/>
            <a:ext cx="1859700" cy="1857300"/>
          </a:xfrm>
          <a:prstGeom prst="ellipse">
            <a:avLst/>
          </a:prstGeom>
          <a:noFill/>
          <a:ln cap="flat" cmpd="sng" w="76200">
            <a:solidFill>
              <a:schemeClr val="dk2"/>
            </a:solidFill>
            <a:prstDash val="solid"/>
            <a:round/>
            <a:headEnd len="sm" w="sm" type="none"/>
            <a:tailEnd len="sm" w="sm" type="none"/>
          </a:ln>
        </p:spPr>
      </p:pic>
      <p:pic>
        <p:nvPicPr>
          <p:cNvPr id="332" name="Google Shape;332;g3ad0de9c436_0_0"/>
          <p:cNvPicPr preferRelativeResize="0"/>
          <p:nvPr/>
        </p:nvPicPr>
        <p:blipFill rotWithShape="1">
          <a:blip r:embed="rId6">
            <a:alphaModFix/>
          </a:blip>
          <a:srcRect b="12102" l="11892" r="15195" t="29768"/>
          <a:stretch/>
        </p:blipFill>
        <p:spPr>
          <a:xfrm>
            <a:off x="7909075" y="2038975"/>
            <a:ext cx="1859700" cy="1805400"/>
          </a:xfrm>
          <a:prstGeom prst="ellipse">
            <a:avLst/>
          </a:prstGeom>
          <a:noFill/>
          <a:ln cap="flat" cmpd="sng" w="76200">
            <a:solidFill>
              <a:schemeClr val="dk2"/>
            </a:solidFill>
            <a:prstDash val="solid"/>
            <a:round/>
            <a:headEnd len="sm" w="sm" type="none"/>
            <a:tailEnd len="sm" w="sm" type="none"/>
          </a:ln>
        </p:spPr>
      </p:pic>
      <p:pic>
        <p:nvPicPr>
          <p:cNvPr id="333" name="Google Shape;333;g3ad0de9c436_0_0" title="100_0257.jpg"/>
          <p:cNvPicPr preferRelativeResize="0"/>
          <p:nvPr/>
        </p:nvPicPr>
        <p:blipFill rotWithShape="1">
          <a:blip r:embed="rId7">
            <a:alphaModFix/>
          </a:blip>
          <a:srcRect b="0" l="15982" r="16808" t="10080"/>
          <a:stretch/>
        </p:blipFill>
        <p:spPr>
          <a:xfrm>
            <a:off x="9966900" y="4313770"/>
            <a:ext cx="1803000" cy="1809000"/>
          </a:xfrm>
          <a:prstGeom prst="ellipse">
            <a:avLst/>
          </a:prstGeom>
          <a:noFill/>
          <a:ln cap="flat" cmpd="sng" w="76200">
            <a:solidFill>
              <a:schemeClr val="dk2"/>
            </a:solidFill>
            <a:prstDash val="solid"/>
            <a:round/>
            <a:headEnd len="sm" w="sm" type="none"/>
            <a:tailEnd len="sm" w="sm" type="none"/>
          </a:ln>
        </p:spPr>
      </p:pic>
      <p:sp>
        <p:nvSpPr>
          <p:cNvPr id="334" name="Google Shape;334;g3ad0de9c436_0_0"/>
          <p:cNvSpPr txBox="1"/>
          <p:nvPr/>
        </p:nvSpPr>
        <p:spPr>
          <a:xfrm>
            <a:off x="1920250" y="1788975"/>
            <a:ext cx="1549500" cy="5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3F3F3F"/>
                </a:solidFill>
                <a:latin typeface="Calibri"/>
                <a:ea typeface="Calibri"/>
                <a:cs typeface="Calibri"/>
                <a:sym typeface="Calibri"/>
              </a:rPr>
              <a:t>Garden Day!</a:t>
            </a:r>
            <a:endParaRPr b="1" sz="2000">
              <a:solidFill>
                <a:srgbClr val="3F3F3F"/>
              </a:solidFill>
              <a:latin typeface="Calibri"/>
              <a:ea typeface="Calibri"/>
              <a:cs typeface="Calibri"/>
              <a:sym typeface="Calibri"/>
            </a:endParaRPr>
          </a:p>
        </p:txBody>
      </p:sp>
      <p:sp>
        <p:nvSpPr>
          <p:cNvPr id="335" name="Google Shape;335;g3ad0de9c436_0_0"/>
          <p:cNvSpPr txBox="1"/>
          <p:nvPr/>
        </p:nvSpPr>
        <p:spPr>
          <a:xfrm>
            <a:off x="662950" y="3439788"/>
            <a:ext cx="1549500" cy="5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3F3F3F"/>
                </a:solidFill>
                <a:latin typeface="Calibri"/>
                <a:ea typeface="Calibri"/>
                <a:cs typeface="Calibri"/>
                <a:sym typeface="Calibri"/>
              </a:rPr>
              <a:t>ELUBB</a:t>
            </a:r>
            <a:endParaRPr b="1" sz="2000">
              <a:solidFill>
                <a:srgbClr val="3F3F3F"/>
              </a:solidFill>
              <a:latin typeface="Calibri"/>
              <a:ea typeface="Calibri"/>
              <a:cs typeface="Calibri"/>
              <a:sym typeface="Calibri"/>
            </a:endParaRPr>
          </a:p>
        </p:txBody>
      </p:sp>
      <p:sp>
        <p:nvSpPr>
          <p:cNvPr id="336" name="Google Shape;336;g3ad0de9c436_0_0"/>
          <p:cNvSpPr txBox="1"/>
          <p:nvPr/>
        </p:nvSpPr>
        <p:spPr>
          <a:xfrm>
            <a:off x="3876050" y="5583700"/>
            <a:ext cx="2293800" cy="5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3F3F3F"/>
                </a:solidFill>
                <a:latin typeface="Calibri"/>
                <a:ea typeface="Calibri"/>
                <a:cs typeface="Calibri"/>
                <a:sym typeface="Calibri"/>
              </a:rPr>
              <a:t>Spanish Lessons</a:t>
            </a:r>
            <a:endParaRPr b="1" sz="2000">
              <a:solidFill>
                <a:srgbClr val="3F3F3F"/>
              </a:solidFill>
              <a:latin typeface="Calibri"/>
              <a:ea typeface="Calibri"/>
              <a:cs typeface="Calibri"/>
              <a:sym typeface="Calibri"/>
            </a:endParaRPr>
          </a:p>
        </p:txBody>
      </p:sp>
      <p:sp>
        <p:nvSpPr>
          <p:cNvPr id="337" name="Google Shape;337;g3ad0de9c436_0_0"/>
          <p:cNvSpPr txBox="1"/>
          <p:nvPr/>
        </p:nvSpPr>
        <p:spPr>
          <a:xfrm>
            <a:off x="8366600" y="3880100"/>
            <a:ext cx="2545200" cy="5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3F3F3F"/>
                </a:solidFill>
                <a:latin typeface="Calibri"/>
                <a:ea typeface="Calibri"/>
                <a:cs typeface="Calibri"/>
                <a:sym typeface="Calibri"/>
              </a:rPr>
              <a:t>Sustainability day!</a:t>
            </a:r>
            <a:endParaRPr b="1" sz="2000">
              <a:solidFill>
                <a:srgbClr val="3F3F3F"/>
              </a:solidFill>
              <a:latin typeface="Calibri"/>
              <a:ea typeface="Calibri"/>
              <a:cs typeface="Calibri"/>
              <a:sym typeface="Calibri"/>
            </a:endParaRPr>
          </a:p>
        </p:txBody>
      </p:sp>
      <p:sp>
        <p:nvSpPr>
          <p:cNvPr id="338" name="Google Shape;338;g3ad0de9c436_0_0"/>
          <p:cNvSpPr txBox="1"/>
          <p:nvPr/>
        </p:nvSpPr>
        <p:spPr>
          <a:xfrm>
            <a:off x="9181950" y="5668888"/>
            <a:ext cx="1549500" cy="5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3F3F3F"/>
                </a:solidFill>
                <a:latin typeface="Calibri"/>
                <a:ea typeface="Calibri"/>
                <a:cs typeface="Calibri"/>
                <a:sym typeface="Calibri"/>
              </a:rPr>
              <a:t>ELUBB</a:t>
            </a:r>
            <a:endParaRPr b="1" sz="2000">
              <a:solidFill>
                <a:srgbClr val="3F3F3F"/>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2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Thank you! </a:t>
            </a:r>
            <a:endParaRPr/>
          </a:p>
        </p:txBody>
      </p:sp>
      <p:sp>
        <p:nvSpPr>
          <p:cNvPr id="344" name="Google Shape;344;p24"/>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p>
            <a:pPr indent="-127000" lvl="0" marL="91440" rtl="0" algn="l">
              <a:lnSpc>
                <a:spcPct val="90000"/>
              </a:lnSpc>
              <a:spcBef>
                <a:spcPts val="0"/>
              </a:spcBef>
              <a:spcAft>
                <a:spcPts val="0"/>
              </a:spcAft>
              <a:buSzPts val="2000"/>
              <a:buChar char=" "/>
            </a:pPr>
            <a:r>
              <a:rPr lang="en-US"/>
              <a:t>We have had an amazing a time at WWN CR, it will be an experience we will never forget and we hope to keep students coming from our University long after us to support your incredible work here. </a:t>
            </a:r>
            <a:endParaRPr/>
          </a:p>
        </p:txBody>
      </p:sp>
      <p:pic>
        <p:nvPicPr>
          <p:cNvPr id="345" name="Google Shape;345;p24" title="100_0673.jpg"/>
          <p:cNvPicPr preferRelativeResize="0"/>
          <p:nvPr/>
        </p:nvPicPr>
        <p:blipFill>
          <a:blip r:embed="rId3">
            <a:alphaModFix/>
          </a:blip>
          <a:stretch>
            <a:fillRect/>
          </a:stretch>
        </p:blipFill>
        <p:spPr>
          <a:xfrm>
            <a:off x="280875" y="3312025"/>
            <a:ext cx="3409449" cy="2557075"/>
          </a:xfrm>
          <a:prstGeom prst="rect">
            <a:avLst/>
          </a:prstGeom>
          <a:noFill/>
          <a:ln>
            <a:noFill/>
          </a:ln>
        </p:spPr>
      </p:pic>
      <p:pic>
        <p:nvPicPr>
          <p:cNvPr id="346" name="Google Shape;346;p24" title="100_0646.jpg"/>
          <p:cNvPicPr preferRelativeResize="0"/>
          <p:nvPr/>
        </p:nvPicPr>
        <p:blipFill>
          <a:blip r:embed="rId4">
            <a:alphaModFix/>
          </a:blip>
          <a:stretch>
            <a:fillRect/>
          </a:stretch>
        </p:blipFill>
        <p:spPr>
          <a:xfrm>
            <a:off x="8391950" y="3312013"/>
            <a:ext cx="3409449" cy="2557102"/>
          </a:xfrm>
          <a:prstGeom prst="rect">
            <a:avLst/>
          </a:prstGeom>
          <a:noFill/>
          <a:ln>
            <a:noFill/>
          </a:ln>
        </p:spPr>
      </p:pic>
      <p:pic>
        <p:nvPicPr>
          <p:cNvPr id="347" name="Google Shape;347;p24" title="100_0507.jpg"/>
          <p:cNvPicPr preferRelativeResize="0"/>
          <p:nvPr/>
        </p:nvPicPr>
        <p:blipFill>
          <a:blip r:embed="rId5">
            <a:alphaModFix/>
          </a:blip>
          <a:stretch>
            <a:fillRect/>
          </a:stretch>
        </p:blipFill>
        <p:spPr>
          <a:xfrm>
            <a:off x="4195557" y="3206386"/>
            <a:ext cx="3691156" cy="27683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3ac5310ffe7_0_0"/>
          <p:cNvSpPr txBox="1"/>
          <p:nvPr>
            <p:ph type="title"/>
          </p:nvPr>
        </p:nvSpPr>
        <p:spPr>
          <a:xfrm>
            <a:off x="1214430" y="134203"/>
            <a:ext cx="10058400" cy="14508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The Work With Nature Foundation</a:t>
            </a:r>
            <a:endParaRPr/>
          </a:p>
        </p:txBody>
      </p:sp>
      <p:pic>
        <p:nvPicPr>
          <p:cNvPr id="124" name="Google Shape;124;g3ac5310ffe7_0_0" title="100_0188.jpg"/>
          <p:cNvPicPr preferRelativeResize="0"/>
          <p:nvPr/>
        </p:nvPicPr>
        <p:blipFill>
          <a:blip r:embed="rId3">
            <a:alphaModFix/>
          </a:blip>
          <a:stretch>
            <a:fillRect/>
          </a:stretch>
        </p:blipFill>
        <p:spPr>
          <a:xfrm>
            <a:off x="1214425" y="1800775"/>
            <a:ext cx="2906051" cy="2179549"/>
          </a:xfrm>
          <a:prstGeom prst="rect">
            <a:avLst/>
          </a:prstGeom>
          <a:noFill/>
          <a:ln>
            <a:noFill/>
          </a:ln>
        </p:spPr>
      </p:pic>
      <p:pic>
        <p:nvPicPr>
          <p:cNvPr id="125" name="Google Shape;125;g3ac5310ffe7_0_0" title="100_0222.jpg"/>
          <p:cNvPicPr preferRelativeResize="0"/>
          <p:nvPr/>
        </p:nvPicPr>
        <p:blipFill>
          <a:blip r:embed="rId4">
            <a:alphaModFix/>
          </a:blip>
          <a:stretch>
            <a:fillRect/>
          </a:stretch>
        </p:blipFill>
        <p:spPr>
          <a:xfrm>
            <a:off x="4642975" y="1774800"/>
            <a:ext cx="2906051" cy="2179526"/>
          </a:xfrm>
          <a:prstGeom prst="rect">
            <a:avLst/>
          </a:prstGeom>
          <a:noFill/>
          <a:ln>
            <a:noFill/>
          </a:ln>
        </p:spPr>
      </p:pic>
      <p:pic>
        <p:nvPicPr>
          <p:cNvPr id="126" name="Google Shape;126;g3ac5310ffe7_0_0" title="100_0242.jpg"/>
          <p:cNvPicPr preferRelativeResize="0"/>
          <p:nvPr/>
        </p:nvPicPr>
        <p:blipFill>
          <a:blip r:embed="rId5">
            <a:alphaModFix/>
          </a:blip>
          <a:stretch>
            <a:fillRect/>
          </a:stretch>
        </p:blipFill>
        <p:spPr>
          <a:xfrm>
            <a:off x="8100000" y="1800763"/>
            <a:ext cx="2836777" cy="2127594"/>
          </a:xfrm>
          <a:prstGeom prst="rect">
            <a:avLst/>
          </a:prstGeom>
          <a:noFill/>
          <a:ln>
            <a:noFill/>
          </a:ln>
        </p:spPr>
      </p:pic>
      <p:pic>
        <p:nvPicPr>
          <p:cNvPr id="127" name="Google Shape;127;g3ac5310ffe7_0_0" title="100_0251.jpg"/>
          <p:cNvPicPr preferRelativeResize="0"/>
          <p:nvPr/>
        </p:nvPicPr>
        <p:blipFill>
          <a:blip r:embed="rId6">
            <a:alphaModFix/>
          </a:blip>
          <a:stretch>
            <a:fillRect/>
          </a:stretch>
        </p:blipFill>
        <p:spPr>
          <a:xfrm>
            <a:off x="1214425" y="4084475"/>
            <a:ext cx="2906051" cy="2179542"/>
          </a:xfrm>
          <a:prstGeom prst="rect">
            <a:avLst/>
          </a:prstGeom>
          <a:noFill/>
          <a:ln>
            <a:noFill/>
          </a:ln>
        </p:spPr>
      </p:pic>
      <p:pic>
        <p:nvPicPr>
          <p:cNvPr id="128" name="Google Shape;128;g3ac5310ffe7_0_0" title="100_0254.jpg"/>
          <p:cNvPicPr preferRelativeResize="0"/>
          <p:nvPr/>
        </p:nvPicPr>
        <p:blipFill rotWithShape="1">
          <a:blip r:embed="rId7">
            <a:alphaModFix/>
          </a:blip>
          <a:srcRect b="0" l="0" r="0" t="6445"/>
          <a:stretch/>
        </p:blipFill>
        <p:spPr>
          <a:xfrm>
            <a:off x="4664275" y="4144125"/>
            <a:ext cx="3032376" cy="2127575"/>
          </a:xfrm>
          <a:prstGeom prst="rect">
            <a:avLst/>
          </a:prstGeom>
          <a:noFill/>
          <a:ln>
            <a:noFill/>
          </a:ln>
        </p:spPr>
      </p:pic>
      <p:pic>
        <p:nvPicPr>
          <p:cNvPr id="129" name="Google Shape;129;g3ac5310ffe7_0_0" title="100_0257.jpg"/>
          <p:cNvPicPr preferRelativeResize="0"/>
          <p:nvPr/>
        </p:nvPicPr>
        <p:blipFill>
          <a:blip r:embed="rId8">
            <a:alphaModFix/>
          </a:blip>
          <a:stretch>
            <a:fillRect/>
          </a:stretch>
        </p:blipFill>
        <p:spPr>
          <a:xfrm>
            <a:off x="8100000" y="4110438"/>
            <a:ext cx="2836777" cy="2127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3ad0de9c436_0_67"/>
          <p:cNvSpPr txBox="1"/>
          <p:nvPr>
            <p:ph type="title"/>
          </p:nvPr>
        </p:nvSpPr>
        <p:spPr>
          <a:xfrm>
            <a:off x="1097280" y="286603"/>
            <a:ext cx="10058400" cy="14508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Life at WWN CR </a:t>
            </a:r>
            <a:endParaRPr/>
          </a:p>
        </p:txBody>
      </p:sp>
      <p:sp>
        <p:nvSpPr>
          <p:cNvPr id="136" name="Google Shape;136;g3ad0de9c436_0_67"/>
          <p:cNvSpPr txBox="1"/>
          <p:nvPr>
            <p:ph idx="1" type="body"/>
          </p:nvPr>
        </p:nvSpPr>
        <p:spPr>
          <a:xfrm>
            <a:off x="1097280" y="1845734"/>
            <a:ext cx="10058400" cy="4023300"/>
          </a:xfrm>
          <a:prstGeom prst="rect">
            <a:avLst/>
          </a:prstGeom>
        </p:spPr>
        <p:txBody>
          <a:bodyPr anchorCtr="0" anchor="t" bIns="45700" lIns="0" spcFirstLastPara="1" rIns="0" wrap="square" tIns="45700">
            <a:normAutofit/>
          </a:bodyPr>
          <a:lstStyle/>
          <a:p>
            <a:pPr indent="0" lvl="0" marL="0" rtl="0" algn="l">
              <a:spcBef>
                <a:spcPts val="1200"/>
              </a:spcBef>
              <a:spcAft>
                <a:spcPts val="200"/>
              </a:spcAft>
              <a:buNone/>
            </a:pPr>
            <a:r>
              <a:t/>
            </a:r>
            <a:endParaRPr/>
          </a:p>
        </p:txBody>
      </p:sp>
      <p:pic>
        <p:nvPicPr>
          <p:cNvPr id="137" name="Google Shape;137;g3ad0de9c436_0_67" title="100_0471.jpg"/>
          <p:cNvPicPr preferRelativeResize="0"/>
          <p:nvPr/>
        </p:nvPicPr>
        <p:blipFill>
          <a:blip r:embed="rId3">
            <a:alphaModFix/>
          </a:blip>
          <a:stretch>
            <a:fillRect/>
          </a:stretch>
        </p:blipFill>
        <p:spPr>
          <a:xfrm>
            <a:off x="816994" y="2365725"/>
            <a:ext cx="3519355" cy="2639551"/>
          </a:xfrm>
          <a:prstGeom prst="rect">
            <a:avLst/>
          </a:prstGeom>
          <a:noFill/>
          <a:ln>
            <a:noFill/>
          </a:ln>
        </p:spPr>
      </p:pic>
      <p:pic>
        <p:nvPicPr>
          <p:cNvPr id="138" name="Google Shape;138;g3ad0de9c436_0_67"/>
          <p:cNvPicPr preferRelativeResize="0"/>
          <p:nvPr/>
        </p:nvPicPr>
        <p:blipFill>
          <a:blip r:embed="rId4">
            <a:alphaModFix/>
          </a:blip>
          <a:stretch>
            <a:fillRect/>
          </a:stretch>
        </p:blipFill>
        <p:spPr>
          <a:xfrm>
            <a:off x="7230350" y="2402419"/>
            <a:ext cx="3519348" cy="2639493"/>
          </a:xfrm>
          <a:prstGeom prst="rect">
            <a:avLst/>
          </a:prstGeom>
          <a:noFill/>
          <a:ln>
            <a:noFill/>
          </a:ln>
        </p:spPr>
      </p:pic>
      <p:pic>
        <p:nvPicPr>
          <p:cNvPr id="139" name="Google Shape;139;g3ad0de9c436_0_67"/>
          <p:cNvPicPr preferRelativeResize="0"/>
          <p:nvPr/>
        </p:nvPicPr>
        <p:blipFill>
          <a:blip r:embed="rId5">
            <a:alphaModFix/>
          </a:blip>
          <a:stretch>
            <a:fillRect/>
          </a:stretch>
        </p:blipFill>
        <p:spPr>
          <a:xfrm>
            <a:off x="4848150" y="2368791"/>
            <a:ext cx="2030037" cy="270673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g3ac5310ffe7_0_41"/>
          <p:cNvSpPr txBox="1"/>
          <p:nvPr>
            <p:ph type="title"/>
          </p:nvPr>
        </p:nvSpPr>
        <p:spPr>
          <a:xfrm>
            <a:off x="1097280" y="286603"/>
            <a:ext cx="10058400" cy="14508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The Team</a:t>
            </a:r>
            <a:endParaRPr/>
          </a:p>
        </p:txBody>
      </p:sp>
      <p:sp>
        <p:nvSpPr>
          <p:cNvPr id="146" name="Google Shape;146;g3ac5310ffe7_0_41"/>
          <p:cNvSpPr txBox="1"/>
          <p:nvPr>
            <p:ph idx="1" type="body"/>
          </p:nvPr>
        </p:nvSpPr>
        <p:spPr>
          <a:xfrm>
            <a:off x="442374" y="4799225"/>
            <a:ext cx="3443700" cy="758400"/>
          </a:xfrm>
          <a:prstGeom prst="rect">
            <a:avLst/>
          </a:prstGeom>
        </p:spPr>
        <p:txBody>
          <a:bodyPr anchorCtr="0" anchor="t" bIns="45700" lIns="0" spcFirstLastPara="1" rIns="0" wrap="square" tIns="45700">
            <a:normAutofit/>
          </a:bodyPr>
          <a:lstStyle/>
          <a:p>
            <a:pPr indent="0" lvl="0" marL="0" rtl="0" algn="l">
              <a:spcBef>
                <a:spcPts val="1200"/>
              </a:spcBef>
              <a:spcAft>
                <a:spcPts val="200"/>
              </a:spcAft>
              <a:buNone/>
            </a:pPr>
            <a:r>
              <a:rPr lang="en-US"/>
              <a:t>Marteen (Research Manager)</a:t>
            </a:r>
            <a:endParaRPr/>
          </a:p>
        </p:txBody>
      </p:sp>
      <p:pic>
        <p:nvPicPr>
          <p:cNvPr id="147" name="Google Shape;147;g3ac5310ffe7_0_41" title="100_0416.jpg"/>
          <p:cNvPicPr preferRelativeResize="0"/>
          <p:nvPr/>
        </p:nvPicPr>
        <p:blipFill>
          <a:blip r:embed="rId3">
            <a:alphaModFix/>
          </a:blip>
          <a:stretch>
            <a:fillRect/>
          </a:stretch>
        </p:blipFill>
        <p:spPr>
          <a:xfrm>
            <a:off x="442325" y="2216400"/>
            <a:ext cx="3443773" cy="2582830"/>
          </a:xfrm>
          <a:prstGeom prst="rect">
            <a:avLst/>
          </a:prstGeom>
          <a:noFill/>
          <a:ln>
            <a:noFill/>
          </a:ln>
        </p:spPr>
      </p:pic>
      <p:pic>
        <p:nvPicPr>
          <p:cNvPr id="148" name="Google Shape;148;g3ac5310ffe7_0_41" title="100_0299.jpg"/>
          <p:cNvPicPr preferRelativeResize="0"/>
          <p:nvPr/>
        </p:nvPicPr>
        <p:blipFill>
          <a:blip r:embed="rId4">
            <a:alphaModFix/>
          </a:blip>
          <a:stretch>
            <a:fillRect/>
          </a:stretch>
        </p:blipFill>
        <p:spPr>
          <a:xfrm>
            <a:off x="4248249" y="3054326"/>
            <a:ext cx="3605576" cy="2704174"/>
          </a:xfrm>
          <a:prstGeom prst="rect">
            <a:avLst/>
          </a:prstGeom>
          <a:noFill/>
          <a:ln>
            <a:noFill/>
          </a:ln>
        </p:spPr>
      </p:pic>
      <p:pic>
        <p:nvPicPr>
          <p:cNvPr id="149" name="Google Shape;149;g3ac5310ffe7_0_41" title="100_0267.jpg"/>
          <p:cNvPicPr preferRelativeResize="0"/>
          <p:nvPr/>
        </p:nvPicPr>
        <p:blipFill>
          <a:blip r:embed="rId5">
            <a:alphaModFix/>
          </a:blip>
          <a:stretch>
            <a:fillRect/>
          </a:stretch>
        </p:blipFill>
        <p:spPr>
          <a:xfrm>
            <a:off x="8215900" y="1813600"/>
            <a:ext cx="3443773" cy="2582819"/>
          </a:xfrm>
          <a:prstGeom prst="rect">
            <a:avLst/>
          </a:prstGeom>
          <a:noFill/>
          <a:ln>
            <a:noFill/>
          </a:ln>
        </p:spPr>
      </p:pic>
      <p:sp>
        <p:nvSpPr>
          <p:cNvPr id="150" name="Google Shape;150;g3ac5310ffe7_0_41"/>
          <p:cNvSpPr txBox="1"/>
          <p:nvPr>
            <p:ph idx="1" type="body"/>
          </p:nvPr>
        </p:nvSpPr>
        <p:spPr>
          <a:xfrm>
            <a:off x="4329150" y="2686113"/>
            <a:ext cx="3443700" cy="431700"/>
          </a:xfrm>
          <a:prstGeom prst="rect">
            <a:avLst/>
          </a:prstGeom>
        </p:spPr>
        <p:txBody>
          <a:bodyPr anchorCtr="0" anchor="t" bIns="45700" lIns="0" spcFirstLastPara="1" rIns="0" wrap="square" tIns="45700">
            <a:normAutofit/>
          </a:bodyPr>
          <a:lstStyle/>
          <a:p>
            <a:pPr indent="0" lvl="0" marL="0" rtl="0" algn="l">
              <a:spcBef>
                <a:spcPts val="1200"/>
              </a:spcBef>
              <a:spcAft>
                <a:spcPts val="200"/>
              </a:spcAft>
              <a:buNone/>
            </a:pPr>
            <a:r>
              <a:rPr lang="en-US"/>
              <a:t>Gerald (Rainforest Guide)</a:t>
            </a:r>
            <a:endParaRPr/>
          </a:p>
        </p:txBody>
      </p:sp>
      <p:sp>
        <p:nvSpPr>
          <p:cNvPr id="151" name="Google Shape;151;g3ac5310ffe7_0_41"/>
          <p:cNvSpPr txBox="1"/>
          <p:nvPr>
            <p:ph idx="1" type="body"/>
          </p:nvPr>
        </p:nvSpPr>
        <p:spPr>
          <a:xfrm>
            <a:off x="8215938" y="4396421"/>
            <a:ext cx="3443700" cy="454500"/>
          </a:xfrm>
          <a:prstGeom prst="rect">
            <a:avLst/>
          </a:prstGeom>
        </p:spPr>
        <p:txBody>
          <a:bodyPr anchorCtr="0" anchor="t" bIns="45700" lIns="0" spcFirstLastPara="1" rIns="0" wrap="square" tIns="45700">
            <a:normAutofit/>
          </a:bodyPr>
          <a:lstStyle/>
          <a:p>
            <a:pPr indent="0" lvl="0" marL="0" rtl="0" algn="l">
              <a:spcBef>
                <a:spcPts val="1200"/>
              </a:spcBef>
              <a:spcAft>
                <a:spcPts val="200"/>
              </a:spcAft>
              <a:buNone/>
            </a:pPr>
            <a:r>
              <a:rPr lang="en-US"/>
              <a:t>Hannake (Research Manager)</a:t>
            </a:r>
            <a:endParaRPr/>
          </a:p>
        </p:txBody>
      </p:sp>
      <p:sp>
        <p:nvSpPr>
          <p:cNvPr id="152" name="Google Shape;152;g3ac5310ffe7_0_41"/>
          <p:cNvSpPr txBox="1"/>
          <p:nvPr>
            <p:ph idx="1" type="body"/>
          </p:nvPr>
        </p:nvSpPr>
        <p:spPr>
          <a:xfrm>
            <a:off x="4404625" y="5758488"/>
            <a:ext cx="3443700" cy="431700"/>
          </a:xfrm>
          <a:prstGeom prst="rect">
            <a:avLst/>
          </a:prstGeom>
        </p:spPr>
        <p:txBody>
          <a:bodyPr anchorCtr="0" anchor="t" bIns="45700" lIns="0" spcFirstLastPara="1" rIns="0" wrap="square" tIns="45700">
            <a:normAutofit/>
          </a:bodyPr>
          <a:lstStyle/>
          <a:p>
            <a:pPr indent="0" lvl="0" marL="0" rtl="0" algn="r">
              <a:spcBef>
                <a:spcPts val="1200"/>
              </a:spcBef>
              <a:spcAft>
                <a:spcPts val="200"/>
              </a:spcAft>
              <a:buNone/>
            </a:pPr>
            <a:r>
              <a:rPr lang="en-US"/>
              <a:t>Mattihis (Research Assistant)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3ac5310ffe7_0_59"/>
          <p:cNvSpPr txBox="1"/>
          <p:nvPr>
            <p:ph type="title"/>
          </p:nvPr>
        </p:nvSpPr>
        <p:spPr>
          <a:xfrm>
            <a:off x="1097280" y="286603"/>
            <a:ext cx="10058400" cy="14508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sz="3700"/>
              <a:t>The </a:t>
            </a:r>
            <a:r>
              <a:rPr lang="en-US" sz="3700">
                <a:solidFill>
                  <a:schemeClr val="dk1"/>
                </a:solidFill>
              </a:rPr>
              <a:t>Effects of Historical Land Use on Biodiversity and Biomass (</a:t>
            </a:r>
            <a:r>
              <a:rPr b="1" lang="en-US" sz="3700"/>
              <a:t>ELUBB</a:t>
            </a:r>
            <a:r>
              <a:rPr lang="en-US" sz="3700"/>
              <a:t>) Project</a:t>
            </a:r>
            <a:endParaRPr sz="3700"/>
          </a:p>
        </p:txBody>
      </p:sp>
      <p:sp>
        <p:nvSpPr>
          <p:cNvPr id="159" name="Google Shape;159;g3ac5310ffe7_0_59"/>
          <p:cNvSpPr txBox="1"/>
          <p:nvPr>
            <p:ph idx="1" type="body"/>
          </p:nvPr>
        </p:nvSpPr>
        <p:spPr>
          <a:xfrm>
            <a:off x="939800" y="2079550"/>
            <a:ext cx="4635600" cy="3503700"/>
          </a:xfrm>
          <a:prstGeom prst="rect">
            <a:avLst/>
          </a:prstGeom>
        </p:spPr>
        <p:txBody>
          <a:bodyPr anchorCtr="0" anchor="t" bIns="45700" lIns="0" spcFirstLastPara="1" rIns="0" wrap="square" tIns="45700">
            <a:normAutofit/>
          </a:bodyPr>
          <a:lstStyle/>
          <a:p>
            <a:pPr indent="0" lvl="0" marL="0" rtl="0" algn="l">
              <a:spcBef>
                <a:spcPts val="0"/>
              </a:spcBef>
              <a:spcAft>
                <a:spcPts val="0"/>
              </a:spcAft>
              <a:buNone/>
            </a:pPr>
            <a:r>
              <a:rPr lang="en-US" sz="1800">
                <a:solidFill>
                  <a:schemeClr val="dk1"/>
                </a:solidFill>
              </a:rPr>
              <a:t>Project Aims:</a:t>
            </a:r>
            <a:endParaRPr sz="2800">
              <a:solidFill>
                <a:schemeClr val="dk1"/>
              </a:solidFill>
            </a:endParaRPr>
          </a:p>
          <a:p>
            <a:pPr indent="-342900" lvl="0" marL="457200" rtl="0" algn="l">
              <a:spcBef>
                <a:spcPts val="1000"/>
              </a:spcBef>
              <a:spcAft>
                <a:spcPts val="0"/>
              </a:spcAft>
              <a:buClr>
                <a:schemeClr val="dk1"/>
              </a:buClr>
              <a:buSzPts val="1800"/>
              <a:buChar char="-"/>
            </a:pPr>
            <a:r>
              <a:rPr lang="en-US" sz="1800">
                <a:solidFill>
                  <a:schemeClr val="dk1"/>
                </a:solidFill>
              </a:rPr>
              <a:t>Analyse changes in forest species composition, species diversity and biomass per LUH over time;</a:t>
            </a:r>
            <a:endParaRPr sz="2800">
              <a:solidFill>
                <a:schemeClr val="dk1"/>
              </a:solidFill>
            </a:endParaRPr>
          </a:p>
          <a:p>
            <a:pPr indent="-342900" lvl="0" marL="457200" rtl="0" algn="l">
              <a:spcBef>
                <a:spcPts val="1000"/>
              </a:spcBef>
              <a:spcAft>
                <a:spcPts val="0"/>
              </a:spcAft>
              <a:buClr>
                <a:schemeClr val="dk1"/>
              </a:buClr>
              <a:buSzPts val="1800"/>
              <a:buChar char="-"/>
            </a:pPr>
            <a:r>
              <a:rPr lang="en-US" sz="1800">
                <a:solidFill>
                  <a:schemeClr val="dk1"/>
                </a:solidFill>
              </a:rPr>
              <a:t>Evaluate differences in successional pathways between secondary forests with different LUHs; </a:t>
            </a:r>
            <a:endParaRPr sz="2800">
              <a:solidFill>
                <a:schemeClr val="dk1"/>
              </a:solidFill>
            </a:endParaRPr>
          </a:p>
          <a:p>
            <a:pPr indent="-342900" lvl="0" marL="457200" rtl="0" algn="l">
              <a:spcBef>
                <a:spcPts val="1000"/>
              </a:spcBef>
              <a:spcAft>
                <a:spcPts val="0"/>
              </a:spcAft>
              <a:buClr>
                <a:schemeClr val="dk1"/>
              </a:buClr>
              <a:buSzPts val="1800"/>
              <a:buChar char="-"/>
            </a:pPr>
            <a:r>
              <a:rPr lang="en-US" sz="1800">
                <a:solidFill>
                  <a:schemeClr val="dk1"/>
                </a:solidFill>
              </a:rPr>
              <a:t>Translate findings to effective strategies aiming to promote tropical forest conservation and regeneration, adjusting management practices to their LUH.</a:t>
            </a:r>
            <a:endParaRPr/>
          </a:p>
        </p:txBody>
      </p:sp>
      <p:pic>
        <p:nvPicPr>
          <p:cNvPr id="160" name="Google Shape;160;g3ac5310ffe7_0_59"/>
          <p:cNvPicPr preferRelativeResize="0"/>
          <p:nvPr/>
        </p:nvPicPr>
        <p:blipFill>
          <a:blip r:embed="rId3">
            <a:alphaModFix/>
          </a:blip>
          <a:stretch>
            <a:fillRect/>
          </a:stretch>
        </p:blipFill>
        <p:spPr>
          <a:xfrm>
            <a:off x="5900550" y="2079550"/>
            <a:ext cx="4972050" cy="3305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3ac5310ffe7_0_51"/>
          <p:cNvSpPr txBox="1"/>
          <p:nvPr>
            <p:ph type="title"/>
          </p:nvPr>
        </p:nvSpPr>
        <p:spPr>
          <a:xfrm>
            <a:off x="1097280" y="286603"/>
            <a:ext cx="10058400" cy="14508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ELUBB data collection</a:t>
            </a:r>
            <a:endParaRPr/>
          </a:p>
        </p:txBody>
      </p:sp>
      <p:sp>
        <p:nvSpPr>
          <p:cNvPr id="167" name="Google Shape;167;g3ac5310ffe7_0_51"/>
          <p:cNvSpPr txBox="1"/>
          <p:nvPr>
            <p:ph idx="1" type="body"/>
          </p:nvPr>
        </p:nvSpPr>
        <p:spPr>
          <a:xfrm>
            <a:off x="1097275" y="1845725"/>
            <a:ext cx="9692700" cy="4383600"/>
          </a:xfrm>
          <a:prstGeom prst="rect">
            <a:avLst/>
          </a:prstGeom>
        </p:spPr>
        <p:txBody>
          <a:bodyPr anchorCtr="0" anchor="t" bIns="45700" lIns="0" spcFirstLastPara="1" rIns="0" wrap="square" tIns="45700">
            <a:normAutofit/>
          </a:bodyPr>
          <a:lstStyle/>
          <a:p>
            <a:pPr indent="-342900" lvl="0" marL="457200" rtl="0" algn="l">
              <a:spcBef>
                <a:spcPts val="1200"/>
              </a:spcBef>
              <a:spcAft>
                <a:spcPts val="0"/>
              </a:spcAft>
              <a:buSzPts val="1800"/>
              <a:buAutoNum type="arabicPeriod"/>
            </a:pPr>
            <a:r>
              <a:rPr lang="en-US"/>
              <a:t>Scouting suitable locations for a plot</a:t>
            </a:r>
            <a:endParaRPr/>
          </a:p>
          <a:p>
            <a:pPr indent="-342900" lvl="0" marL="457200" rtl="0" algn="l">
              <a:spcBef>
                <a:spcPts val="0"/>
              </a:spcBef>
              <a:spcAft>
                <a:spcPts val="0"/>
              </a:spcAft>
              <a:buSzPts val="1800"/>
              <a:buAutoNum type="arabicPeriod"/>
            </a:pPr>
            <a:r>
              <a:rPr lang="en-US"/>
              <a:t>Measuring the plot</a:t>
            </a:r>
            <a:endParaRPr/>
          </a:p>
          <a:p>
            <a:pPr indent="-342900" lvl="0" marL="457200" rtl="0" algn="l">
              <a:spcBef>
                <a:spcPts val="0"/>
              </a:spcBef>
              <a:spcAft>
                <a:spcPts val="0"/>
              </a:spcAft>
              <a:buSzPts val="1800"/>
              <a:buAutoNum type="arabicPeriod"/>
            </a:pPr>
            <a:r>
              <a:rPr lang="en-US"/>
              <a:t>Tree data collection (DBH, Leaf and bark samples)</a:t>
            </a:r>
            <a:endParaRPr/>
          </a:p>
          <a:p>
            <a:pPr indent="-342900" lvl="0" marL="457200" rtl="0" algn="l">
              <a:spcBef>
                <a:spcPts val="0"/>
              </a:spcBef>
              <a:spcAft>
                <a:spcPts val="0"/>
              </a:spcAft>
              <a:buSzPts val="1800"/>
              <a:buAutoNum type="arabicPeriod"/>
            </a:pPr>
            <a:r>
              <a:rPr lang="en-US"/>
              <a:t>GPS tracking</a:t>
            </a:r>
            <a:endParaRPr/>
          </a:p>
        </p:txBody>
      </p:sp>
      <p:pic>
        <p:nvPicPr>
          <p:cNvPr id="168" name="Google Shape;168;g3ac5310ffe7_0_51" title="100_0265.jpg"/>
          <p:cNvPicPr preferRelativeResize="0"/>
          <p:nvPr/>
        </p:nvPicPr>
        <p:blipFill>
          <a:blip r:embed="rId3">
            <a:alphaModFix/>
          </a:blip>
          <a:stretch>
            <a:fillRect/>
          </a:stretch>
        </p:blipFill>
        <p:spPr>
          <a:xfrm>
            <a:off x="5671075" y="3480951"/>
            <a:ext cx="2970977" cy="2228244"/>
          </a:xfrm>
          <a:prstGeom prst="rect">
            <a:avLst/>
          </a:prstGeom>
          <a:noFill/>
          <a:ln>
            <a:noFill/>
          </a:ln>
        </p:spPr>
      </p:pic>
      <p:pic>
        <p:nvPicPr>
          <p:cNvPr id="169" name="Google Shape;169;g3ac5310ffe7_0_51" title="100_0266.jpg"/>
          <p:cNvPicPr preferRelativeResize="0"/>
          <p:nvPr/>
        </p:nvPicPr>
        <p:blipFill>
          <a:blip r:embed="rId4">
            <a:alphaModFix/>
          </a:blip>
          <a:stretch>
            <a:fillRect/>
          </a:stretch>
        </p:blipFill>
        <p:spPr>
          <a:xfrm>
            <a:off x="8883025" y="3480984"/>
            <a:ext cx="2970977" cy="2228191"/>
          </a:xfrm>
          <a:prstGeom prst="rect">
            <a:avLst/>
          </a:prstGeom>
          <a:noFill/>
          <a:ln>
            <a:noFill/>
          </a:ln>
        </p:spPr>
      </p:pic>
      <p:pic>
        <p:nvPicPr>
          <p:cNvPr id="170" name="Google Shape;170;g3ac5310ffe7_0_51" title="100_0276.jpg"/>
          <p:cNvPicPr preferRelativeResize="0"/>
          <p:nvPr/>
        </p:nvPicPr>
        <p:blipFill>
          <a:blip r:embed="rId5">
            <a:alphaModFix/>
          </a:blip>
          <a:stretch>
            <a:fillRect/>
          </a:stretch>
        </p:blipFill>
        <p:spPr>
          <a:xfrm>
            <a:off x="2312665" y="3480962"/>
            <a:ext cx="2970988" cy="2228225"/>
          </a:xfrm>
          <a:prstGeom prst="rect">
            <a:avLst/>
          </a:prstGeom>
          <a:noFill/>
          <a:ln>
            <a:noFill/>
          </a:ln>
        </p:spPr>
      </p:pic>
      <p:pic>
        <p:nvPicPr>
          <p:cNvPr id="171" name="Google Shape;171;g3ac5310ffe7_0_51" title="100_0443.jpg"/>
          <p:cNvPicPr preferRelativeResize="0"/>
          <p:nvPr/>
        </p:nvPicPr>
        <p:blipFill>
          <a:blip r:embed="rId6">
            <a:alphaModFix/>
          </a:blip>
          <a:stretch>
            <a:fillRect/>
          </a:stretch>
        </p:blipFill>
        <p:spPr>
          <a:xfrm>
            <a:off x="449150" y="3480950"/>
            <a:ext cx="1671149" cy="22281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g3ad0de9c436_0_10"/>
          <p:cNvSpPr txBox="1"/>
          <p:nvPr>
            <p:ph type="title"/>
          </p:nvPr>
        </p:nvSpPr>
        <p:spPr>
          <a:xfrm>
            <a:off x="1097280" y="286603"/>
            <a:ext cx="10058400" cy="14508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The Nature Reserve</a:t>
            </a:r>
            <a:endParaRPr/>
          </a:p>
        </p:txBody>
      </p:sp>
      <p:sp>
        <p:nvSpPr>
          <p:cNvPr id="178" name="Google Shape;178;g3ad0de9c436_0_10"/>
          <p:cNvSpPr txBox="1"/>
          <p:nvPr>
            <p:ph idx="1" type="body"/>
          </p:nvPr>
        </p:nvSpPr>
        <p:spPr>
          <a:xfrm>
            <a:off x="1097280" y="1845734"/>
            <a:ext cx="10058400" cy="4023300"/>
          </a:xfrm>
          <a:prstGeom prst="rect">
            <a:avLst/>
          </a:prstGeom>
        </p:spPr>
        <p:txBody>
          <a:bodyPr anchorCtr="0" anchor="t" bIns="45700" lIns="0" spcFirstLastPara="1" rIns="0" wrap="square" tIns="45700">
            <a:normAutofit/>
          </a:bodyPr>
          <a:lstStyle/>
          <a:p>
            <a:pPr indent="0" lvl="0" marL="0" rtl="0" algn="l">
              <a:spcBef>
                <a:spcPts val="1200"/>
              </a:spcBef>
              <a:spcAft>
                <a:spcPts val="200"/>
              </a:spcAft>
              <a:buNone/>
            </a:pPr>
            <a:r>
              <a:t/>
            </a:r>
            <a:endParaRPr/>
          </a:p>
        </p:txBody>
      </p:sp>
      <p:pic>
        <p:nvPicPr>
          <p:cNvPr id="179" name="Google Shape;179;g3ad0de9c436_0_10" title="100_0788.jpg"/>
          <p:cNvPicPr preferRelativeResize="0"/>
          <p:nvPr/>
        </p:nvPicPr>
        <p:blipFill>
          <a:blip r:embed="rId3">
            <a:alphaModFix/>
          </a:blip>
          <a:stretch>
            <a:fillRect/>
          </a:stretch>
        </p:blipFill>
        <p:spPr>
          <a:xfrm>
            <a:off x="999350" y="1776563"/>
            <a:ext cx="2753126" cy="2064849"/>
          </a:xfrm>
          <a:prstGeom prst="rect">
            <a:avLst/>
          </a:prstGeom>
          <a:noFill/>
          <a:ln>
            <a:noFill/>
          </a:ln>
        </p:spPr>
      </p:pic>
      <p:pic>
        <p:nvPicPr>
          <p:cNvPr id="180" name="Google Shape;180;g3ad0de9c436_0_10" title="100_0760.jpg"/>
          <p:cNvPicPr preferRelativeResize="0"/>
          <p:nvPr/>
        </p:nvPicPr>
        <p:blipFill>
          <a:blip r:embed="rId4">
            <a:alphaModFix/>
          </a:blip>
          <a:stretch>
            <a:fillRect/>
          </a:stretch>
        </p:blipFill>
        <p:spPr>
          <a:xfrm>
            <a:off x="4719438" y="1831475"/>
            <a:ext cx="2753126" cy="2064849"/>
          </a:xfrm>
          <a:prstGeom prst="rect">
            <a:avLst/>
          </a:prstGeom>
          <a:noFill/>
          <a:ln>
            <a:noFill/>
          </a:ln>
        </p:spPr>
      </p:pic>
      <p:pic>
        <p:nvPicPr>
          <p:cNvPr id="181" name="Google Shape;181;g3ad0de9c436_0_10" title="100_0700.jpg"/>
          <p:cNvPicPr preferRelativeResize="0"/>
          <p:nvPr/>
        </p:nvPicPr>
        <p:blipFill>
          <a:blip r:embed="rId5">
            <a:alphaModFix/>
          </a:blip>
          <a:stretch>
            <a:fillRect/>
          </a:stretch>
        </p:blipFill>
        <p:spPr>
          <a:xfrm>
            <a:off x="1034575" y="4021000"/>
            <a:ext cx="2878525" cy="2158898"/>
          </a:xfrm>
          <a:prstGeom prst="rect">
            <a:avLst/>
          </a:prstGeom>
          <a:noFill/>
          <a:ln>
            <a:noFill/>
          </a:ln>
        </p:spPr>
      </p:pic>
      <p:pic>
        <p:nvPicPr>
          <p:cNvPr id="182" name="Google Shape;182;g3ad0de9c436_0_10" title="100_0701.jpg"/>
          <p:cNvPicPr preferRelativeResize="0"/>
          <p:nvPr/>
        </p:nvPicPr>
        <p:blipFill>
          <a:blip r:embed="rId6">
            <a:alphaModFix/>
          </a:blip>
          <a:stretch>
            <a:fillRect/>
          </a:stretch>
        </p:blipFill>
        <p:spPr>
          <a:xfrm>
            <a:off x="4656738" y="3990400"/>
            <a:ext cx="2878525" cy="2158902"/>
          </a:xfrm>
          <a:prstGeom prst="rect">
            <a:avLst/>
          </a:prstGeom>
          <a:noFill/>
          <a:ln>
            <a:noFill/>
          </a:ln>
        </p:spPr>
      </p:pic>
      <p:pic>
        <p:nvPicPr>
          <p:cNvPr id="183" name="Google Shape;183;g3ad0de9c436_0_10" title="100_0530.jpg"/>
          <p:cNvPicPr preferRelativeResize="0"/>
          <p:nvPr/>
        </p:nvPicPr>
        <p:blipFill>
          <a:blip r:embed="rId7">
            <a:alphaModFix/>
          </a:blip>
          <a:stretch>
            <a:fillRect/>
          </a:stretch>
        </p:blipFill>
        <p:spPr>
          <a:xfrm>
            <a:off x="8069675" y="4037425"/>
            <a:ext cx="2753126" cy="2064849"/>
          </a:xfrm>
          <a:prstGeom prst="rect">
            <a:avLst/>
          </a:prstGeom>
          <a:noFill/>
          <a:ln>
            <a:noFill/>
          </a:ln>
        </p:spPr>
      </p:pic>
      <p:pic>
        <p:nvPicPr>
          <p:cNvPr id="184" name="Google Shape;184;g3ad0de9c436_0_10" title="100_0733.jpg"/>
          <p:cNvPicPr preferRelativeResize="0"/>
          <p:nvPr/>
        </p:nvPicPr>
        <p:blipFill>
          <a:blip r:embed="rId8">
            <a:alphaModFix/>
          </a:blip>
          <a:stretch>
            <a:fillRect/>
          </a:stretch>
        </p:blipFill>
        <p:spPr>
          <a:xfrm>
            <a:off x="8069676" y="1776589"/>
            <a:ext cx="2753126" cy="206481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Our Research Question </a:t>
            </a:r>
            <a:endParaRPr/>
          </a:p>
        </p:txBody>
      </p:sp>
      <p:sp>
        <p:nvSpPr>
          <p:cNvPr id="190" name="Google Shape;190;p2"/>
          <p:cNvSpPr txBox="1"/>
          <p:nvPr>
            <p:ph idx="1" type="body"/>
          </p:nvPr>
        </p:nvSpPr>
        <p:spPr>
          <a:xfrm>
            <a:off x="1097280" y="1845734"/>
            <a:ext cx="10058400" cy="682313"/>
          </a:xfrm>
          <a:prstGeom prst="rect">
            <a:avLst/>
          </a:prstGeom>
          <a:noFill/>
          <a:ln>
            <a:noFill/>
          </a:ln>
        </p:spPr>
        <p:txBody>
          <a:bodyPr anchorCtr="0" anchor="t" bIns="45700" lIns="0" spcFirstLastPara="1" rIns="0" wrap="square" tIns="45700">
            <a:normAutofit fontScale="85000" lnSpcReduction="20000"/>
          </a:bodyPr>
          <a:lstStyle/>
          <a:p>
            <a:pPr indent="-107950" lvl="0" marL="91440" rtl="0" algn="l">
              <a:lnSpc>
                <a:spcPct val="90000"/>
              </a:lnSpc>
              <a:spcBef>
                <a:spcPts val="0"/>
              </a:spcBef>
              <a:spcAft>
                <a:spcPts val="0"/>
              </a:spcAft>
              <a:buSzPct val="100000"/>
              <a:buChar char=" "/>
            </a:pPr>
            <a:r>
              <a:rPr b="1" lang="en-US"/>
              <a:t>1. Which traits best define an LUH? How do these traits vary within LUHs?</a:t>
            </a:r>
            <a:endParaRPr/>
          </a:p>
          <a:p>
            <a:pPr indent="-107950" lvl="0" marL="91440" rtl="0" algn="l">
              <a:lnSpc>
                <a:spcPct val="90000"/>
              </a:lnSpc>
              <a:spcBef>
                <a:spcPts val="1400"/>
              </a:spcBef>
              <a:spcAft>
                <a:spcPts val="0"/>
              </a:spcAft>
              <a:buSzPct val="100000"/>
              <a:buChar char=" "/>
            </a:pPr>
            <a:r>
              <a:rPr b="1" lang="en-US"/>
              <a:t>2. Is OG1 an imposter??</a:t>
            </a:r>
            <a:endParaRPr/>
          </a:p>
          <a:p>
            <a:pPr indent="-85725" lvl="1" marL="384048" rtl="0" algn="l">
              <a:lnSpc>
                <a:spcPct val="90000"/>
              </a:lnSpc>
              <a:spcBef>
                <a:spcPts val="400"/>
              </a:spcBef>
              <a:spcAft>
                <a:spcPts val="0"/>
              </a:spcAft>
              <a:buSzPct val="100000"/>
              <a:buNone/>
            </a:pPr>
            <a:r>
              <a:t/>
            </a:r>
            <a:endParaRPr b="1"/>
          </a:p>
        </p:txBody>
      </p:sp>
      <p:sp>
        <p:nvSpPr>
          <p:cNvPr id="191" name="Google Shape;191;p2"/>
          <p:cNvSpPr/>
          <p:nvPr/>
        </p:nvSpPr>
        <p:spPr>
          <a:xfrm>
            <a:off x="3639672" y="3274707"/>
            <a:ext cx="1506069" cy="2396367"/>
          </a:xfrm>
          <a:prstGeom prst="rect">
            <a:avLst/>
          </a:prstGeom>
          <a:solidFill>
            <a:schemeClr val="accent1"/>
          </a:solidFill>
          <a:ln cap="flat" cmpd="sng" w="15875">
            <a:solidFill>
              <a:srgbClr val="6F94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Calibri"/>
                <a:ea typeface="Calibri"/>
                <a:cs typeface="Calibri"/>
                <a:sym typeface="Calibri"/>
              </a:rPr>
              <a:t>Land Use Histories (LUHs)</a:t>
            </a:r>
            <a:endParaRPr b="0" i="0" sz="1800" u="none" cap="none" strike="noStrike">
              <a:solidFill>
                <a:schemeClr val="lt1"/>
              </a:solidFill>
              <a:latin typeface="Calibri"/>
              <a:ea typeface="Calibri"/>
              <a:cs typeface="Calibri"/>
              <a:sym typeface="Calibri"/>
            </a:endParaRPr>
          </a:p>
        </p:txBody>
      </p:sp>
      <p:sp>
        <p:nvSpPr>
          <p:cNvPr id="192" name="Google Shape;192;p2"/>
          <p:cNvSpPr/>
          <p:nvPr/>
        </p:nvSpPr>
        <p:spPr>
          <a:xfrm>
            <a:off x="5625353" y="3274708"/>
            <a:ext cx="2496669" cy="535293"/>
          </a:xfrm>
          <a:prstGeom prst="roundRect">
            <a:avLst>
              <a:gd fmla="val 16667" name="adj"/>
            </a:avLst>
          </a:prstGeom>
          <a:solidFill>
            <a:schemeClr val="accent1"/>
          </a:solidFill>
          <a:ln cap="flat" cmpd="sng" w="15875">
            <a:solidFill>
              <a:srgbClr val="6F94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Calibri"/>
                <a:ea typeface="Calibri"/>
                <a:cs typeface="Calibri"/>
                <a:sym typeface="Calibri"/>
              </a:rPr>
              <a:t>Selective Logging </a:t>
            </a:r>
            <a:endParaRPr b="0" i="0" sz="1800" u="none" cap="none" strike="noStrike">
              <a:solidFill>
                <a:schemeClr val="lt1"/>
              </a:solidFill>
              <a:latin typeface="Calibri"/>
              <a:ea typeface="Calibri"/>
              <a:cs typeface="Calibri"/>
              <a:sym typeface="Calibri"/>
            </a:endParaRPr>
          </a:p>
        </p:txBody>
      </p:sp>
      <p:sp>
        <p:nvSpPr>
          <p:cNvPr id="193" name="Google Shape;193;p2"/>
          <p:cNvSpPr/>
          <p:nvPr/>
        </p:nvSpPr>
        <p:spPr>
          <a:xfrm>
            <a:off x="5625353" y="3895066"/>
            <a:ext cx="2496669" cy="535293"/>
          </a:xfrm>
          <a:prstGeom prst="roundRect">
            <a:avLst>
              <a:gd fmla="val 16667" name="adj"/>
            </a:avLst>
          </a:prstGeom>
          <a:solidFill>
            <a:schemeClr val="accent1"/>
          </a:solidFill>
          <a:ln cap="flat" cmpd="sng" w="15875">
            <a:solidFill>
              <a:srgbClr val="6F94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Calibri"/>
                <a:ea typeface="Calibri"/>
                <a:cs typeface="Calibri"/>
                <a:sym typeface="Calibri"/>
              </a:rPr>
              <a:t>Old Growth</a:t>
            </a:r>
            <a:endParaRPr b="0" i="0" sz="1800" u="none" cap="none" strike="noStrike">
              <a:solidFill>
                <a:schemeClr val="lt1"/>
              </a:solidFill>
              <a:latin typeface="Calibri"/>
              <a:ea typeface="Calibri"/>
              <a:cs typeface="Calibri"/>
              <a:sym typeface="Calibri"/>
            </a:endParaRPr>
          </a:p>
        </p:txBody>
      </p:sp>
      <p:sp>
        <p:nvSpPr>
          <p:cNvPr id="194" name="Google Shape;194;p2"/>
          <p:cNvSpPr/>
          <p:nvPr/>
        </p:nvSpPr>
        <p:spPr>
          <a:xfrm>
            <a:off x="5625353" y="4515424"/>
            <a:ext cx="2496669" cy="535293"/>
          </a:xfrm>
          <a:prstGeom prst="roundRect">
            <a:avLst>
              <a:gd fmla="val 16667" name="adj"/>
            </a:avLst>
          </a:prstGeom>
          <a:solidFill>
            <a:schemeClr val="accent1"/>
          </a:solidFill>
          <a:ln cap="flat" cmpd="sng" w="15875">
            <a:solidFill>
              <a:srgbClr val="6F94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Calibri"/>
                <a:ea typeface="Calibri"/>
                <a:cs typeface="Calibri"/>
                <a:sym typeface="Calibri"/>
              </a:rPr>
              <a:t>Vochasyia Plantation</a:t>
            </a:r>
            <a:endParaRPr b="0" i="0" sz="1800" u="none" cap="none" strike="noStrike">
              <a:solidFill>
                <a:schemeClr val="lt1"/>
              </a:solidFill>
              <a:latin typeface="Calibri"/>
              <a:ea typeface="Calibri"/>
              <a:cs typeface="Calibri"/>
              <a:sym typeface="Calibri"/>
            </a:endParaRPr>
          </a:p>
        </p:txBody>
      </p:sp>
      <p:sp>
        <p:nvSpPr>
          <p:cNvPr id="195" name="Google Shape;195;p2"/>
          <p:cNvSpPr/>
          <p:nvPr/>
        </p:nvSpPr>
        <p:spPr>
          <a:xfrm>
            <a:off x="5625353" y="5135782"/>
            <a:ext cx="2496669" cy="535293"/>
          </a:xfrm>
          <a:prstGeom prst="roundRect">
            <a:avLst>
              <a:gd fmla="val 16667" name="adj"/>
            </a:avLst>
          </a:prstGeom>
          <a:solidFill>
            <a:schemeClr val="accent1"/>
          </a:solidFill>
          <a:ln cap="flat" cmpd="sng" w="15875">
            <a:solidFill>
              <a:srgbClr val="6F94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Calibri"/>
                <a:ea typeface="Calibri"/>
                <a:cs typeface="Calibri"/>
                <a:sym typeface="Calibri"/>
              </a:rPr>
              <a:t>Natural Regeneration</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Retrospect">
  <a:themeElements>
    <a:clrScheme name="Retrospect">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2025-08-25T20:56:16Z</dcterms:created>
  <dc:creator>Visitor</dc:creator>
</cp:coreProperties>
</file>